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handoutMasterIdLst>
    <p:handoutMasterId r:id="rId24"/>
  </p:handoutMasterIdLst>
  <p:sldIdLst>
    <p:sldId id="256" r:id="rId2"/>
    <p:sldId id="400" r:id="rId3"/>
    <p:sldId id="267" r:id="rId4"/>
    <p:sldId id="393" r:id="rId5"/>
    <p:sldId id="394" r:id="rId6"/>
    <p:sldId id="395" r:id="rId7"/>
    <p:sldId id="396" r:id="rId8"/>
    <p:sldId id="399" r:id="rId9"/>
    <p:sldId id="398" r:id="rId10"/>
    <p:sldId id="344" r:id="rId11"/>
    <p:sldId id="379" r:id="rId12"/>
    <p:sldId id="382" r:id="rId13"/>
    <p:sldId id="383" r:id="rId14"/>
    <p:sldId id="384" r:id="rId15"/>
    <p:sldId id="392" r:id="rId16"/>
    <p:sldId id="391" r:id="rId17"/>
    <p:sldId id="386" r:id="rId18"/>
    <p:sldId id="387" r:id="rId19"/>
    <p:sldId id="390" r:id="rId20"/>
    <p:sldId id="388" r:id="rId21"/>
    <p:sldId id="381" r:id="rId22"/>
  </p:sldIdLst>
  <p:sldSz cx="9144000" cy="6858000" type="screen4x3"/>
  <p:notesSz cx="7010400" cy="9236075"/>
  <p:embeddedFontLst>
    <p:embeddedFont>
      <p:font typeface="Liquidnet Sans" panose="020B0503030202040203" pitchFamily="34" charset="0"/>
      <p:regular r:id="rId25"/>
      <p:bold r:id="rId26"/>
      <p:italic r:id="rId27"/>
      <p:boldItalic r:id="rId28"/>
    </p:embeddedFont>
    <p:embeddedFont>
      <p:font typeface="Liquidnet Sans Pro" panose="020B0604020202020204" charset="0"/>
      <p:regular r:id="rId29"/>
      <p:bold r:id="rId30"/>
      <p:italic r:id="rId31"/>
      <p:boldItalic r:id="rId32"/>
    </p:embeddedFont>
    <p:embeddedFont>
      <p:font typeface="Calibri" panose="020F0502020204030204" pitchFamily="34" charset="0"/>
      <p:regular r:id="rId33"/>
      <p:bold r:id="rId34"/>
      <p:italic r:id="rId35"/>
      <p:boldItalic r:id="rId36"/>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lank Slides" id="{735BC897-F2C8-4656-9074-A02DA90445D2}">
          <p14:sldIdLst>
            <p14:sldId id="256"/>
            <p14:sldId id="400"/>
            <p14:sldId id="267"/>
            <p14:sldId id="393"/>
            <p14:sldId id="394"/>
            <p14:sldId id="395"/>
            <p14:sldId id="396"/>
            <p14:sldId id="399"/>
            <p14:sldId id="398"/>
            <p14:sldId id="344"/>
            <p14:sldId id="379"/>
            <p14:sldId id="382"/>
            <p14:sldId id="383"/>
            <p14:sldId id="384"/>
            <p14:sldId id="392"/>
            <p14:sldId id="391"/>
            <p14:sldId id="386"/>
            <p14:sldId id="387"/>
            <p14:sldId id="390"/>
            <p14:sldId id="388"/>
            <p14:sldId id="381"/>
          </p14:sldIdLst>
        </p14:section>
        <p14:section name="Instruction Slides" id="{B9378C1B-E61A-4E5C-B4BB-27741857543D}">
          <p14:sldIdLst/>
        </p14:section>
      </p14:sectionLst>
    </p:ext>
    <p:ext uri="{EFAFB233-063F-42B5-8137-9DF3F51BA10A}">
      <p15:sldGuideLst xmlns:p15="http://schemas.microsoft.com/office/powerpoint/2012/main">
        <p15:guide id="1" orient="horz" pos="375">
          <p15:clr>
            <a:srgbClr val="A4A3A4"/>
          </p15:clr>
        </p15:guide>
        <p15:guide id="2" orient="horz" pos="4127">
          <p15:clr>
            <a:srgbClr val="A4A3A4"/>
          </p15:clr>
        </p15:guide>
        <p15:guide id="3" orient="horz" pos="2160">
          <p15:clr>
            <a:srgbClr val="A4A3A4"/>
          </p15:clr>
        </p15:guide>
        <p15:guide id="4" orient="horz" pos="3911">
          <p15:clr>
            <a:srgbClr val="A4A3A4"/>
          </p15:clr>
        </p15:guide>
        <p15:guide id="5" orient="horz" pos="284">
          <p15:clr>
            <a:srgbClr val="A4A3A4"/>
          </p15:clr>
        </p15:guide>
        <p15:guide id="6" orient="horz" pos="1129">
          <p15:clr>
            <a:srgbClr val="A4A3A4"/>
          </p15:clr>
        </p15:guide>
        <p15:guide id="7" orient="horz" pos="924">
          <p15:clr>
            <a:srgbClr val="A4A3A4"/>
          </p15:clr>
        </p15:guide>
        <p15:guide id="8" pos="5573">
          <p15:clr>
            <a:srgbClr val="A4A3A4"/>
          </p15:clr>
        </p15:guide>
        <p15:guide id="9" pos="2976">
          <p15:clr>
            <a:srgbClr val="A4A3A4"/>
          </p15:clr>
        </p15:guide>
        <p15:guide id="10" pos="3879">
          <p15:clr>
            <a:srgbClr val="A4A3A4"/>
          </p15:clr>
        </p15:guide>
        <p15:guide id="11" pos="2802">
          <p15:clr>
            <a:srgbClr val="A4A3A4"/>
          </p15:clr>
        </p15:guide>
        <p15:guide id="12" pos="1128">
          <p15:clr>
            <a:srgbClr val="A4A3A4"/>
          </p15:clr>
        </p15:guide>
        <p15:guide id="13" pos="1866">
          <p15:clr>
            <a:srgbClr val="A4A3A4"/>
          </p15:clr>
        </p15:guide>
        <p15:guide id="14" pos="2049">
          <p15:clr>
            <a:srgbClr val="A4A3A4"/>
          </p15:clr>
        </p15:guide>
        <p15:guide id="15" pos="3728">
          <p15:clr>
            <a:srgbClr val="A4A3A4"/>
          </p15:clr>
        </p15:guide>
        <p15:guide id="16" pos="948">
          <p15:clr>
            <a:srgbClr val="A4A3A4"/>
          </p15:clr>
        </p15:guide>
        <p15:guide id="17" pos="4656">
          <p15:clr>
            <a:srgbClr val="A4A3A4"/>
          </p15:clr>
        </p15:guide>
        <p15:guide id="18" pos="4834">
          <p15:clr>
            <a:srgbClr val="A4A3A4"/>
          </p15:clr>
        </p15:guide>
        <p15:guide id="19" pos="19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9F11C9-981C-4F10-B9D7-03CA37D6666E}">
  <a:tblStyle styleId="{D89F11C9-981C-4F10-B9D7-03CA37D6666E}" styleName="Custom Table Style 1">
    <a:tblBg>
      <a:effect>
        <a:effectLst/>
      </a:effect>
    </a:tblBg>
    <a:wholeTbl>
      <a:tcTxStyle b="off" i="off">
        <a:fontRef idx="minor"/>
        <a:schemeClr val="dk1"/>
      </a:tcTxStyle>
      <a:tcStyle>
        <a:tcBdr>
          <a:left>
            <a:ln>
              <a:noFill/>
            </a:ln>
          </a:left>
          <a:right>
            <a:ln>
              <a:noFill/>
            </a:ln>
          </a:right>
          <a:top>
            <a:ln>
              <a:noFill/>
            </a:ln>
          </a:top>
          <a:bottom>
            <a:ln>
              <a:noFill/>
            </a:ln>
          </a:bottom>
          <a:insideH>
            <a:ln w="4233" cap="flat" cmpd="sng" algn="ctr">
              <a:solidFill>
                <a:srgbClr val="DFE5EB"/>
              </a:solidFill>
              <a:prstDash val="solid"/>
            </a:ln>
          </a:insideH>
          <a:insideV>
            <a:ln>
              <a:noFill/>
            </a:ln>
          </a:insideV>
          <a:tl2br>
            <a:ln>
              <a:noFill/>
            </a:ln>
          </a:tl2br>
          <a:tr2bl>
            <a:ln>
              <a:noFill/>
            </a:ln>
          </a:tr2bl>
        </a:tcBdr>
        <a:fill>
          <a:noFill/>
        </a:fill>
      </a:tcStyle>
    </a:wholeTbl>
    <a:firstCol>
      <a:tcTxStyle b="off" i="off">
        <a:fontRef idx="minor"/>
        <a:schemeClr val="dk1"/>
      </a:tcTxStyle>
      <a:tcStyle>
        <a:tcBdr/>
        <a:fill>
          <a:noFill/>
        </a:fill>
      </a:tcStyle>
    </a:firstCol>
    <a:lastRow>
      <a:tcTxStyle b="on" i="off">
        <a:fontRef idx="minor"/>
        <a:schemeClr val="dk1"/>
      </a:tcTxStyle>
      <a:tcStyle>
        <a:tcBdr/>
        <a:fill>
          <a:noFill/>
        </a:fill>
      </a:tcStyle>
    </a:lastRow>
    <a:firstRow>
      <a:tcTxStyle b="on" i="off">
        <a:fontRef idx="minor"/>
        <a:schemeClr val="accent3"/>
      </a:tcTxStyle>
      <a:tcStyle>
        <a:tcBdr>
          <a:left>
            <a:ln>
              <a:noFill/>
            </a:ln>
          </a:left>
          <a:right>
            <a:ln>
              <a:noFill/>
            </a:ln>
          </a:right>
          <a:top>
            <a:ln>
              <a:noFill/>
            </a:ln>
          </a:top>
          <a:bottom>
            <a:ln w="16933" cap="flat" cmpd="sng" algn="ctr">
              <a:solidFill>
                <a:srgbClr val="DFE5EB"/>
              </a:solidFill>
              <a:prstDash val="solid"/>
            </a:ln>
          </a:bottom>
          <a:insideH>
            <a:ln>
              <a:noFill/>
            </a:ln>
          </a:insideH>
          <a:insideV>
            <a:ln>
              <a:noFill/>
            </a:ln>
          </a:insideV>
          <a:tl2br>
            <a:ln>
              <a:noFill/>
            </a:ln>
          </a:tl2br>
          <a:tr2bl>
            <a:ln>
              <a:noFill/>
            </a:ln>
          </a:tr2bl>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8962" autoAdjust="0"/>
  </p:normalViewPr>
  <p:slideViewPr>
    <p:cSldViewPr snapToGrid="0" snapToObjects="1">
      <p:cViewPr varScale="1">
        <p:scale>
          <a:sx n="145" d="100"/>
          <a:sy n="145" d="100"/>
        </p:scale>
        <p:origin x="4806" y="120"/>
      </p:cViewPr>
      <p:guideLst>
        <p:guide orient="horz" pos="375"/>
        <p:guide orient="horz" pos="4127"/>
        <p:guide orient="horz" pos="2160"/>
        <p:guide orient="horz" pos="3911"/>
        <p:guide orient="horz" pos="284"/>
        <p:guide orient="horz" pos="1129"/>
        <p:guide orient="horz" pos="924"/>
        <p:guide pos="5573"/>
        <p:guide pos="2976"/>
        <p:guide pos="3879"/>
        <p:guide pos="2802"/>
        <p:guide pos="1128"/>
        <p:guide pos="1866"/>
        <p:guide pos="2049"/>
        <p:guide pos="3728"/>
        <p:guide pos="948"/>
        <p:guide pos="4656"/>
        <p:guide pos="4834"/>
        <p:guide pos="19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1804"/>
          </a:xfrm>
          <a:prstGeom prst="rect">
            <a:avLst/>
          </a:prstGeom>
        </p:spPr>
        <p:txBody>
          <a:bodyPr vert="horz" lIns="92830" tIns="46415" rIns="92830" bIns="46415" rtlCol="0"/>
          <a:lstStyle>
            <a:lvl1pPr algn="r">
              <a:defRPr sz="1200"/>
            </a:lvl1pPr>
          </a:lstStyle>
          <a:p>
            <a:fld id="{78502706-69BB-6549-9B18-442743447288}" type="datetimeFigureOut">
              <a:rPr lang="en-US" smtClean="0"/>
              <a:t>10/17/2017</a:t>
            </a:fld>
            <a:endParaRPr lang="en-US"/>
          </a:p>
        </p:txBody>
      </p:sp>
      <p:sp>
        <p:nvSpPr>
          <p:cNvPr id="4" name="Footer Placeholder 3"/>
          <p:cNvSpPr>
            <a:spLocks noGrp="1"/>
          </p:cNvSpPr>
          <p:nvPr>
            <p:ph type="ftr" sz="quarter" idx="2"/>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772668"/>
            <a:ext cx="3037840" cy="461804"/>
          </a:xfrm>
          <a:prstGeom prst="rect">
            <a:avLst/>
          </a:prstGeom>
        </p:spPr>
        <p:txBody>
          <a:bodyPr vert="horz" lIns="92830" tIns="46415" rIns="92830" bIns="46415" rtlCol="0" anchor="b"/>
          <a:lstStyle>
            <a:lvl1pPr algn="r">
              <a:defRPr sz="1200"/>
            </a:lvl1pPr>
          </a:lstStyle>
          <a:p>
            <a:fld id="{79844891-9C78-A14E-8447-4F83DD9F5A7B}" type="slidenum">
              <a:rPr lang="en-US" smtClean="0"/>
              <a:t>‹#›</a:t>
            </a:fld>
            <a:endParaRPr lang="en-US"/>
          </a:p>
        </p:txBody>
      </p:sp>
    </p:spTree>
    <p:extLst>
      <p:ext uri="{BB962C8B-B14F-4D97-AF65-F5344CB8AC3E}">
        <p14:creationId xmlns:p14="http://schemas.microsoft.com/office/powerpoint/2010/main" val="2808289885"/>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jpeg>
</file>

<file path=ppt/media/image14.gif>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EF808C54-A3B4-2548-B2EB-61C1928CCEE6}" type="datetimeFigureOut">
              <a:rPr lang="en-US" smtClean="0"/>
              <a:t>10/17/2017</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BCA935D5-7D5F-B142-911F-CE469D8CCFDD}" type="slidenum">
              <a:rPr lang="en-US" smtClean="0"/>
              <a:t>‹#›</a:t>
            </a:fld>
            <a:endParaRPr lang="en-US"/>
          </a:p>
        </p:txBody>
      </p:sp>
    </p:spTree>
    <p:extLst>
      <p:ext uri="{BB962C8B-B14F-4D97-AF65-F5344CB8AC3E}">
        <p14:creationId xmlns:p14="http://schemas.microsoft.com/office/powerpoint/2010/main" val="173742522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 Platform addressed the need to bring our web</a:t>
            </a:r>
            <a:r>
              <a:rPr lang="en-US" baseline="0" dirty="0"/>
              <a:t> applications onto a common platform</a:t>
            </a:r>
          </a:p>
          <a:p>
            <a:r>
              <a:rPr lang="en-US" baseline="0" dirty="0"/>
              <a:t>In doing this we found there was a need to share components which were common across apps</a:t>
            </a:r>
            <a:endParaRPr lang="en-US" dirty="0"/>
          </a:p>
          <a:p>
            <a:endParaRPr lang="en-US" dirty="0"/>
          </a:p>
        </p:txBody>
      </p:sp>
      <p:sp>
        <p:nvSpPr>
          <p:cNvPr id="4" name="Slide Number Placeholder 3"/>
          <p:cNvSpPr>
            <a:spLocks noGrp="1"/>
          </p:cNvSpPr>
          <p:nvPr>
            <p:ph type="sldNum" sz="quarter" idx="10"/>
          </p:nvPr>
        </p:nvSpPr>
        <p:spPr/>
        <p:txBody>
          <a:bodyPr/>
          <a:lstStyle/>
          <a:p>
            <a:fld id="{BCA935D5-7D5F-B142-911F-CE469D8CCFDD}" type="slidenum">
              <a:rPr lang="en-US" smtClean="0"/>
              <a:t>2</a:t>
            </a:fld>
            <a:endParaRPr lang="en-US"/>
          </a:p>
        </p:txBody>
      </p:sp>
    </p:spTree>
    <p:extLst>
      <p:ext uri="{BB962C8B-B14F-4D97-AF65-F5344CB8AC3E}">
        <p14:creationId xmlns:p14="http://schemas.microsoft.com/office/powerpoint/2010/main" val="2163325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228600" indent="-228600">
              <a:buAutoNum type="arabicParenR"/>
            </a:pPr>
            <a:r>
              <a:rPr lang="en-US" dirty="0"/>
              <a:t>There will be hierarchy of controllers, which create a parent child relationship</a:t>
            </a:r>
            <a:r>
              <a:rPr lang="en-US" baseline="0" dirty="0"/>
              <a:t> between component.  The inheritance is done by </a:t>
            </a:r>
            <a:r>
              <a:rPr lang="en-US" baseline="0" dirty="0" err="1"/>
              <a:t>javascript</a:t>
            </a:r>
            <a:r>
              <a:rPr lang="en-US" baseline="0" dirty="0"/>
              <a:t> prototype. And some model will be fully or partially inherited by child controller. So when you are trying to watch a model or emit an event, you must be very clear about the hierarchy and inheritance information. In our past experience, the watch or emit callback function are not triggered because of this confusion. Even if you can design a very clear structure at the beginning, rapid business logic change, new developers work on unfamiliar area will make change to  hierarchy structure and inheritance relationship. This will cause exiting watchers break and the system more fragile.</a:t>
            </a:r>
          </a:p>
          <a:p>
            <a:pPr marL="228600" indent="-228600">
              <a:buAutoNum type="arabicParenR"/>
            </a:pPr>
            <a:r>
              <a:rPr lang="en-US" baseline="0" dirty="0"/>
              <a:t>But this is not the worst, the business logic could change to reach out to outside scope, you change something in scope A, it needs to trigger a change to scope B and C, how does the component pass the message to your parent, child, siblings or even a stranger? Redesign the a new structure? Too expensive, pass everything to root scope, and watch everything in root scope? But this is not what angular is designed for. </a:t>
            </a:r>
          </a:p>
          <a:p>
            <a:pPr marL="228600" indent="-228600">
              <a:buAutoNum type="arabicParenR"/>
            </a:pPr>
            <a:endParaRPr lang="en-US" dirty="0"/>
          </a:p>
        </p:txBody>
      </p:sp>
      <p:sp>
        <p:nvSpPr>
          <p:cNvPr id="4" name="Slide Number Placeholder 3"/>
          <p:cNvSpPr>
            <a:spLocks noGrp="1"/>
          </p:cNvSpPr>
          <p:nvPr>
            <p:ph type="sldNum" sz="quarter" idx="10"/>
          </p:nvPr>
        </p:nvSpPr>
        <p:spPr/>
        <p:txBody>
          <a:bodyPr/>
          <a:lstStyle/>
          <a:p>
            <a:fld id="{2765D8F5-4758-4AB6-A10F-80585CBACD91}" type="slidenum">
              <a:rPr lang="en-US" smtClean="0"/>
              <a:t>6</a:t>
            </a:fld>
            <a:endParaRPr lang="en-US"/>
          </a:p>
        </p:txBody>
      </p:sp>
    </p:spTree>
    <p:extLst>
      <p:ext uri="{BB962C8B-B14F-4D97-AF65-F5344CB8AC3E}">
        <p14:creationId xmlns:p14="http://schemas.microsoft.com/office/powerpoint/2010/main" val="1730652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Let’s talk about debugging, think of an example, component A updated a model value, which triggered component B and C update their own model, which may trigger back component A to update again. This could happen in any framework, but in angular, everything is done by the framework dynamically, the sequence of the updated when and how, is transparent to developer. So when something is wrong, it’s very hard to trace at what point things start to go wrong. </a:t>
            </a:r>
          </a:p>
          <a:p>
            <a:endParaRPr lang="en-US" baseline="0" dirty="0"/>
          </a:p>
          <a:p>
            <a:r>
              <a:rPr lang="en-US" baseline="0" dirty="0"/>
              <a:t>There was one example when we worked on TCA web using angular, one user action invoked a function that update a bunch of model object, elsewhere in the application, there are a lot watchers watch these model object. So when this function is called, there are a lot of strange behavior happens, and the view is not updated as we expect, maybe there is a design flaw, but the problem is it’s hard to figure out the real reason. Angular digest loop and it’s own event scheduling hide all the intermediate change from developer. I can show you a code snippet in next slide, we end up using $timeout to make it work, but why it works we still have no clue, it’s more like a guess, it’s certainly not a good way to fix problem.</a:t>
            </a:r>
            <a:endParaRPr lang="en-US" dirty="0"/>
          </a:p>
        </p:txBody>
      </p:sp>
      <p:sp>
        <p:nvSpPr>
          <p:cNvPr id="4" name="Slide Number Placeholder 3"/>
          <p:cNvSpPr>
            <a:spLocks noGrp="1"/>
          </p:cNvSpPr>
          <p:nvPr>
            <p:ph type="sldNum" sz="quarter" idx="10"/>
          </p:nvPr>
        </p:nvSpPr>
        <p:spPr/>
        <p:txBody>
          <a:bodyPr/>
          <a:lstStyle/>
          <a:p>
            <a:fld id="{2765D8F5-4758-4AB6-A10F-80585CBACD91}" type="slidenum">
              <a:rPr lang="en-US" smtClean="0"/>
              <a:t>7</a:t>
            </a:fld>
            <a:endParaRPr lang="en-US"/>
          </a:p>
        </p:txBody>
      </p:sp>
    </p:spTree>
    <p:extLst>
      <p:ext uri="{BB962C8B-B14F-4D97-AF65-F5344CB8AC3E}">
        <p14:creationId xmlns:p14="http://schemas.microsoft.com/office/powerpoint/2010/main" val="23738430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Let’s talk about debugging, think of an example, component A updated a model value, which triggered component B and C update their own model, which may trigger back component A to update again. This could happen in any framework, but in angular, everything is done by the framework dynamically, the sequence of the updated when and how, is transparent to developer. So when something is wrong, it’s very hard to trace at what point things start to go wrong. </a:t>
            </a:r>
          </a:p>
          <a:p>
            <a:endParaRPr lang="en-US" baseline="0" dirty="0"/>
          </a:p>
          <a:p>
            <a:r>
              <a:rPr lang="en-US" baseline="0" dirty="0"/>
              <a:t>There was one example when we worked on TCA web using angular, one user action invoked a function that update a bunch of model object, elsewhere in the application, there are a lot watchers watch these model object. So when this function is called, there are a lot of strange behavior happens, and the view is not updated as we expect, maybe there is a design flaw, but the problem is it’s hard to figure out the real reason. Angular digest loop and it’s own event scheduling hide all the intermediate change from developer. I can show you a code snippet in next slide, we end up using $timeout to make it work, but why it works we still have no clue, it’s more like a guess, it’s certainly not a good way to fix problem.</a:t>
            </a:r>
            <a:endParaRPr lang="en-US" dirty="0"/>
          </a:p>
        </p:txBody>
      </p:sp>
      <p:sp>
        <p:nvSpPr>
          <p:cNvPr id="4" name="Slide Number Placeholder 3"/>
          <p:cNvSpPr>
            <a:spLocks noGrp="1"/>
          </p:cNvSpPr>
          <p:nvPr>
            <p:ph type="sldNum" sz="quarter" idx="10"/>
          </p:nvPr>
        </p:nvSpPr>
        <p:spPr/>
        <p:txBody>
          <a:bodyPr/>
          <a:lstStyle/>
          <a:p>
            <a:fld id="{2765D8F5-4758-4AB6-A10F-80585CBACD91}" type="slidenum">
              <a:rPr lang="en-US" smtClean="0"/>
              <a:t>8</a:t>
            </a:fld>
            <a:endParaRPr lang="en-US"/>
          </a:p>
        </p:txBody>
      </p:sp>
    </p:spTree>
    <p:extLst>
      <p:ext uri="{BB962C8B-B14F-4D97-AF65-F5344CB8AC3E}">
        <p14:creationId xmlns:p14="http://schemas.microsoft.com/office/powerpoint/2010/main" val="213214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Let’s talk about debugging, think of an example, component A updated a model value, which triggered component B and C update their own model, which may trigger back component A to update again. This could happen in any framework, but in angular, everything is done by the framework dynamically, the sequence of the updated when and how, is transparent to developer. So when something is wrong, it’s very hard to trace at what point things start to go wrong. </a:t>
            </a:r>
          </a:p>
          <a:p>
            <a:endParaRPr lang="en-US" baseline="0" dirty="0"/>
          </a:p>
          <a:p>
            <a:r>
              <a:rPr lang="en-US" baseline="0" dirty="0"/>
              <a:t>There was one example when we worked on TCA web using angular, one user action invoked a function that update a bunch of model object, elsewhere in the application, there are a lot watchers watch these model object. So when this function is called, there are a lot of strange behavior happens, and the view is not updated as we expect, maybe there is a design flaw, but the problem is it’s hard to figure out the real reason. Angular digest loop and it’s own event scheduling hide all the intermediate change from developer. I can show you a code snippet in next slide, we end up using $timeout to make it work, but why it works we still have no clue, it’s more like a guess, it’s certainly not a good way to fix problem.</a:t>
            </a:r>
            <a:endParaRPr lang="en-US" dirty="0"/>
          </a:p>
        </p:txBody>
      </p:sp>
      <p:sp>
        <p:nvSpPr>
          <p:cNvPr id="4" name="Slide Number Placeholder 3"/>
          <p:cNvSpPr>
            <a:spLocks noGrp="1"/>
          </p:cNvSpPr>
          <p:nvPr>
            <p:ph type="sldNum" sz="quarter" idx="10"/>
          </p:nvPr>
        </p:nvSpPr>
        <p:spPr/>
        <p:txBody>
          <a:bodyPr/>
          <a:lstStyle/>
          <a:p>
            <a:fld id="{2765D8F5-4758-4AB6-A10F-80585CBACD91}" type="slidenum">
              <a:rPr lang="en-US" smtClean="0"/>
              <a:t>9</a:t>
            </a:fld>
            <a:endParaRPr lang="en-US"/>
          </a:p>
        </p:txBody>
      </p:sp>
    </p:spTree>
    <p:extLst>
      <p:ext uri="{BB962C8B-B14F-4D97-AF65-F5344CB8AC3E}">
        <p14:creationId xmlns:p14="http://schemas.microsoft.com/office/powerpoint/2010/main" val="36192486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83B9FE03-BEA8-6E48-B284-4779F3C63236}" type="slidenum">
              <a:rPr lang="en-US" smtClean="0"/>
              <a:pPr/>
              <a:t>‹#›</a:t>
            </a:fld>
            <a:endParaRPr lang="en-US" dirty="0"/>
          </a:p>
        </p:txBody>
      </p:sp>
      <p:sp>
        <p:nvSpPr>
          <p:cNvPr id="4" name="Rectangle 3"/>
          <p:cNvSpPr/>
          <p:nvPr userDrawn="1"/>
        </p:nvSpPr>
        <p:spPr>
          <a:xfrm>
            <a:off x="0" y="0"/>
            <a:ext cx="9144000" cy="6858000"/>
          </a:xfrm>
          <a:prstGeom prst="rect">
            <a:avLst/>
          </a:prstGeom>
          <a:gradFill flip="none" rotWithShape="1">
            <a:gsLst>
              <a:gs pos="0">
                <a:schemeClr val="accent1"/>
              </a:gs>
              <a:gs pos="91000">
                <a:schemeClr val="accent3"/>
              </a:gs>
              <a:gs pos="39000">
                <a:schemeClr val="accent2">
                  <a:lumMod val="75000"/>
                </a:schemeClr>
              </a:gs>
            </a:gsLst>
            <a:lin ang="19140000" scaled="0"/>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abstract.png"/>
          <p:cNvPicPr>
            <a:picLocks noChangeAspect="1"/>
          </p:cNvPicPr>
          <p:nvPr userDrawn="1"/>
        </p:nvPicPr>
        <p:blipFill rotWithShape="1">
          <a:blip r:embed="rId2" cstate="email">
            <a:alphaModFix amt="61000"/>
            <a:extLst>
              <a:ext uri="{28A0092B-C50C-407E-A947-70E740481C1C}">
                <a14:useLocalDpi xmlns:a14="http://schemas.microsoft.com/office/drawing/2010/main"/>
              </a:ext>
            </a:extLst>
          </a:blip>
          <a:srcRect/>
          <a:stretch/>
        </p:blipFill>
        <p:spPr>
          <a:xfrm flipH="1">
            <a:off x="10633" y="-91913"/>
            <a:ext cx="9144000" cy="6939280"/>
          </a:xfrm>
          <a:prstGeom prst="rect">
            <a:avLst/>
          </a:prstGeom>
        </p:spPr>
      </p:pic>
      <p:sp>
        <p:nvSpPr>
          <p:cNvPr id="6" name="Text Placeholder 4"/>
          <p:cNvSpPr>
            <a:spLocks noGrp="1"/>
          </p:cNvSpPr>
          <p:nvPr>
            <p:ph type="body" sz="quarter" idx="13" hasCustomPrompt="1"/>
          </p:nvPr>
        </p:nvSpPr>
        <p:spPr>
          <a:xfrm>
            <a:off x="315378" y="353311"/>
            <a:ext cx="7800975" cy="3465570"/>
          </a:xfrm>
          <a:prstGeom prst="rect">
            <a:avLst/>
          </a:prstGeom>
        </p:spPr>
        <p:txBody>
          <a:bodyPr vert="horz"/>
          <a:lstStyle>
            <a:lvl1pPr marL="0" indent="0">
              <a:lnSpc>
                <a:spcPct val="70000"/>
              </a:lnSpc>
              <a:buNone/>
              <a:defRPr sz="7700" b="1" i="0" baseline="0">
                <a:solidFill>
                  <a:schemeClr val="bg1"/>
                </a:solidFill>
                <a:latin typeface="Liquidnet Sans"/>
                <a:cs typeface="Liquidnet Sans"/>
              </a:defRPr>
            </a:lvl1pPr>
          </a:lstStyle>
          <a:p>
            <a:pPr lvl="0"/>
            <a:r>
              <a:rPr lang="en-US" dirty="0"/>
              <a:t>PRESENTATION TITLE GOES HERE ON THREE LINES OR FOUR</a:t>
            </a:r>
          </a:p>
        </p:txBody>
      </p:sp>
      <p:sp>
        <p:nvSpPr>
          <p:cNvPr id="7" name="Text Placeholder 7"/>
          <p:cNvSpPr>
            <a:spLocks noGrp="1"/>
          </p:cNvSpPr>
          <p:nvPr>
            <p:ph type="body" sz="quarter" idx="14" hasCustomPrompt="1"/>
          </p:nvPr>
        </p:nvSpPr>
        <p:spPr>
          <a:xfrm>
            <a:off x="310883" y="4401686"/>
            <a:ext cx="5607318" cy="950913"/>
          </a:xfrm>
          <a:prstGeom prst="rect">
            <a:avLst/>
          </a:prstGeom>
        </p:spPr>
        <p:txBody>
          <a:bodyPr vert="horz"/>
          <a:lstStyle>
            <a:lvl1pPr marL="0" indent="0">
              <a:lnSpc>
                <a:spcPct val="90000"/>
              </a:lnSpc>
              <a:buNone/>
              <a:defRPr sz="3000" b="1" baseline="0">
                <a:solidFill>
                  <a:srgbClr val="FFFFFF"/>
                </a:solidFill>
                <a:latin typeface="Liquidnet Sans"/>
                <a:cs typeface="Liquidnet Sans"/>
              </a:defRPr>
            </a:lvl1pPr>
          </a:lstStyle>
          <a:p>
            <a:pPr lvl="0"/>
            <a:r>
              <a:rPr lang="en-US" dirty="0"/>
              <a:t>FIRST LINE FOR SUBHEAD</a:t>
            </a:r>
            <a:br>
              <a:rPr lang="en-US" dirty="0"/>
            </a:br>
            <a:r>
              <a:rPr lang="en-US" dirty="0"/>
              <a:t>SECOND LINE FOR SUBHEAD</a:t>
            </a:r>
          </a:p>
        </p:txBody>
      </p:sp>
      <p:cxnSp>
        <p:nvCxnSpPr>
          <p:cNvPr id="8" name="Straight Connector 7"/>
          <p:cNvCxnSpPr/>
          <p:nvPr userDrawn="1"/>
        </p:nvCxnSpPr>
        <p:spPr>
          <a:xfrm>
            <a:off x="316567" y="4282533"/>
            <a:ext cx="5600700" cy="0"/>
          </a:xfrm>
          <a:prstGeom prst="line">
            <a:avLst/>
          </a:prstGeom>
          <a:ln w="50800" cap="flat" cmpd="sng">
            <a:solidFill>
              <a:srgbClr val="FFFFFF"/>
            </a:solidFill>
          </a:ln>
          <a:effectLst/>
        </p:spPr>
        <p:style>
          <a:lnRef idx="2">
            <a:schemeClr val="accent1"/>
          </a:lnRef>
          <a:fillRef idx="0">
            <a:schemeClr val="accent1"/>
          </a:fillRef>
          <a:effectRef idx="1">
            <a:schemeClr val="accent1"/>
          </a:effectRef>
          <a:fontRef idx="minor">
            <a:schemeClr val="tx1"/>
          </a:fontRef>
        </p:style>
      </p:cxnSp>
      <p:sp>
        <p:nvSpPr>
          <p:cNvPr id="9" name="Text Placeholder 13"/>
          <p:cNvSpPr>
            <a:spLocks noGrp="1"/>
          </p:cNvSpPr>
          <p:nvPr>
            <p:ph type="body" sz="quarter" idx="15" hasCustomPrompt="1"/>
          </p:nvPr>
        </p:nvSpPr>
        <p:spPr>
          <a:xfrm>
            <a:off x="301625" y="5949398"/>
            <a:ext cx="4838700" cy="609016"/>
          </a:xfrm>
          <a:prstGeom prst="rect">
            <a:avLst/>
          </a:prstGeom>
        </p:spPr>
        <p:txBody>
          <a:bodyPr vert="horz" anchor="b"/>
          <a:lstStyle>
            <a:lvl1pPr marL="0" indent="0">
              <a:lnSpc>
                <a:spcPct val="100000"/>
              </a:lnSpc>
              <a:spcAft>
                <a:spcPts val="600"/>
              </a:spcAft>
              <a:buNone/>
              <a:defRPr sz="1800" b="0" cap="none">
                <a:solidFill>
                  <a:srgbClr val="FFFFFF"/>
                </a:solidFill>
                <a:latin typeface="Liquidnet Sans"/>
                <a:cs typeface="Liquidnet Sans"/>
              </a:defRPr>
            </a:lvl1pPr>
          </a:lstStyle>
          <a:p>
            <a:pPr lvl="0"/>
            <a:r>
              <a:rPr lang="en-US" dirty="0"/>
              <a:t>Presenter Name</a:t>
            </a:r>
          </a:p>
          <a:p>
            <a:pPr lvl="0"/>
            <a:r>
              <a:rPr lang="en-US" dirty="0"/>
              <a:t>Month 01, 2015</a:t>
            </a:r>
          </a:p>
        </p:txBody>
      </p:sp>
      <p:pic>
        <p:nvPicPr>
          <p:cNvPr id="10" name="Picture 9" descr="Liquidnet_Logo_KO.eps"/>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6752296" y="6307200"/>
            <a:ext cx="2086903" cy="336278"/>
          </a:xfrm>
          <a:prstGeom prst="rect">
            <a:avLst/>
          </a:prstGeom>
        </p:spPr>
      </p:pic>
    </p:spTree>
    <p:extLst>
      <p:ext uri="{BB962C8B-B14F-4D97-AF65-F5344CB8AC3E}">
        <p14:creationId xmlns:p14="http://schemas.microsoft.com/office/powerpoint/2010/main" val="2189590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and Chart">
    <p:spTree>
      <p:nvGrpSpPr>
        <p:cNvPr id="1" name=""/>
        <p:cNvGrpSpPr/>
        <p:nvPr/>
      </p:nvGrpSpPr>
      <p:grpSpPr>
        <a:xfrm>
          <a:off x="0" y="0"/>
          <a:ext cx="0" cy="0"/>
          <a:chOff x="0" y="0"/>
          <a:chExt cx="0" cy="0"/>
        </a:xfrm>
      </p:grpSpPr>
      <p:sp>
        <p:nvSpPr>
          <p:cNvPr id="5" name="Content 1"/>
          <p:cNvSpPr>
            <a:spLocks noGrp="1"/>
          </p:cNvSpPr>
          <p:nvPr>
            <p:ph idx="3"/>
          </p:nvPr>
        </p:nvSpPr>
        <p:spPr>
          <a:xfrm>
            <a:off x="301625" y="1571625"/>
            <a:ext cx="2660650" cy="3802465"/>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7" name="Title"/>
          <p:cNvSpPr>
            <a:spLocks noGrp="1"/>
          </p:cNvSpPr>
          <p:nvPr>
            <p:ph type="title" hasCustomPrompt="1"/>
          </p:nvPr>
        </p:nvSpPr>
        <p:spPr>
          <a:xfrm>
            <a:off x="301625" y="417579"/>
            <a:ext cx="8545513" cy="461665"/>
          </a:xfrm>
          <a:prstGeom prst="rect">
            <a:avLst/>
          </a:prstGeom>
          <a:ln w="12700" cap="rnd" cmpd="sng" algn="ctr">
            <a:noFill/>
            <a:prstDash val="solid"/>
          </a:ln>
        </p:spPr>
        <p:txBody>
          <a:bodyPr vert="horz" wrap="square" lIns="0" tIns="0" rIns="0" bIns="0" rtlCol="0" anchor="t" anchorCtr="0">
            <a:noAutofit/>
          </a:bodyPr>
          <a:lstStyle>
            <a:lvl1pPr>
              <a:defRPr>
                <a:latin typeface="+mj-lt"/>
              </a:defRPr>
            </a:lvl1pPr>
          </a:lstStyle>
          <a:p>
            <a:r>
              <a:rPr lang="en-US" dirty="0"/>
              <a:t>LAYOUT FOR TEXT AND CHART</a:t>
            </a:r>
            <a:endParaRPr lang="ru-RU" dirty="0"/>
          </a:p>
        </p:txBody>
      </p:sp>
      <p:sp>
        <p:nvSpPr>
          <p:cNvPr id="3" name="Chart Placeholder 2"/>
          <p:cNvSpPr>
            <a:spLocks noGrp="1"/>
          </p:cNvSpPr>
          <p:nvPr>
            <p:ph type="chart" sz="quarter" idx="10"/>
          </p:nvPr>
        </p:nvSpPr>
        <p:spPr>
          <a:xfrm>
            <a:off x="3252788" y="2162231"/>
            <a:ext cx="5594349" cy="3894116"/>
          </a:xfrm>
        </p:spPr>
        <p:txBody>
          <a:bodyPr/>
          <a:lstStyle/>
          <a:p>
            <a:endParaRPr lang="en-US" dirty="0"/>
          </a:p>
        </p:txBody>
      </p:sp>
      <p:sp>
        <p:nvSpPr>
          <p:cNvPr id="10" name="Text Placeholder 11"/>
          <p:cNvSpPr>
            <a:spLocks noGrp="1"/>
          </p:cNvSpPr>
          <p:nvPr>
            <p:ph type="body" sz="quarter" idx="11" hasCustomPrompt="1"/>
          </p:nvPr>
        </p:nvSpPr>
        <p:spPr>
          <a:xfrm>
            <a:off x="301625" y="5573519"/>
            <a:ext cx="2660650" cy="635194"/>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
        <p:nvSpPr>
          <p:cNvPr id="11" name="Text Placeholder 10"/>
          <p:cNvSpPr>
            <a:spLocks noGrp="1"/>
          </p:cNvSpPr>
          <p:nvPr>
            <p:ph type="body" sz="quarter" idx="12" hasCustomPrompt="1"/>
          </p:nvPr>
        </p:nvSpPr>
        <p:spPr>
          <a:xfrm>
            <a:off x="3252789" y="1583092"/>
            <a:ext cx="5594350" cy="463681"/>
          </a:xfrm>
        </p:spPr>
        <p:txBody>
          <a:bodyPr/>
          <a:lstStyle>
            <a:lvl1pPr algn="ctr">
              <a:defRPr sz="1600" cap="none">
                <a:solidFill>
                  <a:schemeClr val="tx1"/>
                </a:solidFill>
              </a:defRPr>
            </a:lvl1pPr>
          </a:lstStyle>
          <a:p>
            <a:pPr lvl="0"/>
            <a:r>
              <a:rPr lang="en-US" dirty="0"/>
              <a:t>Click To Edit Chart Title </a:t>
            </a:r>
          </a:p>
        </p:txBody>
      </p:sp>
      <p:sp>
        <p:nvSpPr>
          <p:cNvPr id="8"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173BC3A-EB6E-4350-941A-9C92AEDB32A6}" type="slidenum">
              <a:rPr lang="en-US" smtClean="0">
                <a:solidFill>
                  <a:srgbClr val="8A9FA2"/>
                </a:solidFill>
                <a:latin typeface="+mn-lt"/>
              </a:rPr>
              <a:t>‹#›</a:t>
            </a:fld>
            <a:endParaRPr lang="en-US" dirty="0">
              <a:solidFill>
                <a:srgbClr val="8A9FA2"/>
              </a:solidFill>
              <a:latin typeface="+mn-lt"/>
            </a:endParaRPr>
          </a:p>
        </p:txBody>
      </p:sp>
    </p:spTree>
    <p:extLst>
      <p:ext uri="{BB962C8B-B14F-4D97-AF65-F5344CB8AC3E}">
        <p14:creationId xmlns:p14="http://schemas.microsoft.com/office/powerpoint/2010/main" val="1033670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1624" y="428212"/>
            <a:ext cx="8545513" cy="461665"/>
          </a:xfrm>
        </p:spPr>
        <p:txBody>
          <a:bodyPr/>
          <a:lstStyle>
            <a:lvl1pPr>
              <a:defRPr sz="3600"/>
            </a:lvl1pPr>
          </a:lstStyle>
          <a:p>
            <a:r>
              <a:rPr lang="en-US" dirty="0"/>
              <a:t>Title only</a:t>
            </a:r>
          </a:p>
        </p:txBody>
      </p:sp>
      <p:sp>
        <p:nvSpPr>
          <p:cNvPr id="5"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2315B2-F18F-445F-BFEA-B7BF5F067E42}" type="slidenum">
              <a:rPr lang="en-US" smtClean="0">
                <a:solidFill>
                  <a:srgbClr val="8A9FA2"/>
                </a:solidFill>
                <a:latin typeface="+mn-lt"/>
              </a:rPr>
              <a:t>‹#›</a:t>
            </a:fld>
            <a:endParaRPr lang="en-US" dirty="0">
              <a:solidFill>
                <a:srgbClr val="8A9FA2"/>
              </a:solidFill>
              <a:latin typeface="+mn-lt"/>
            </a:endParaRPr>
          </a:p>
        </p:txBody>
      </p:sp>
      <p:sp>
        <p:nvSpPr>
          <p:cNvPr id="4" name="Text Placeholder 11"/>
          <p:cNvSpPr>
            <a:spLocks noGrp="1"/>
          </p:cNvSpPr>
          <p:nvPr>
            <p:ph type="body" sz="quarter" idx="11" hasCustomPrompt="1"/>
          </p:nvPr>
        </p:nvSpPr>
        <p:spPr>
          <a:xfrm>
            <a:off x="301624" y="5724280"/>
            <a:ext cx="8152843" cy="484433"/>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Tree>
    <p:extLst>
      <p:ext uri="{BB962C8B-B14F-4D97-AF65-F5344CB8AC3E}">
        <p14:creationId xmlns:p14="http://schemas.microsoft.com/office/powerpoint/2010/main" val="406630420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 alternate siz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1624" y="438084"/>
            <a:ext cx="8545513" cy="307777"/>
          </a:xfrm>
        </p:spPr>
        <p:txBody>
          <a:bodyPr/>
          <a:lstStyle>
            <a:lvl1pPr>
              <a:defRPr sz="2400"/>
            </a:lvl1pPr>
          </a:lstStyle>
          <a:p>
            <a:r>
              <a:rPr lang="en-US" dirty="0"/>
              <a:t>ALTERNATE TITLE SIZE: USE WHEN YOU NEED MORE SPACE</a:t>
            </a:r>
          </a:p>
        </p:txBody>
      </p:sp>
      <p:sp>
        <p:nvSpPr>
          <p:cNvPr id="4"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395529B-8DB3-477E-A39A-4E5E2EB30C0E}" type="slidenum">
              <a:rPr lang="en-US" smtClean="0">
                <a:solidFill>
                  <a:srgbClr val="8A9FA2"/>
                </a:solidFill>
                <a:latin typeface="+mn-lt"/>
              </a:rPr>
              <a:t>‹#›</a:t>
            </a:fld>
            <a:endParaRPr lang="en-US" dirty="0">
              <a:solidFill>
                <a:srgbClr val="8A9FA2"/>
              </a:solidFill>
              <a:latin typeface="+mn-lt"/>
            </a:endParaRPr>
          </a:p>
        </p:txBody>
      </p:sp>
      <p:sp>
        <p:nvSpPr>
          <p:cNvPr id="5" name="Text Placeholder 11"/>
          <p:cNvSpPr>
            <a:spLocks noGrp="1"/>
          </p:cNvSpPr>
          <p:nvPr>
            <p:ph type="body" sz="quarter" idx="11" hasCustomPrompt="1"/>
          </p:nvPr>
        </p:nvSpPr>
        <p:spPr>
          <a:xfrm>
            <a:off x="301624" y="5724280"/>
            <a:ext cx="8152843" cy="484433"/>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Tree>
    <p:extLst>
      <p:ext uri="{BB962C8B-B14F-4D97-AF65-F5344CB8AC3E}">
        <p14:creationId xmlns:p14="http://schemas.microsoft.com/office/powerpoint/2010/main" val="13988382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Rectangle 3"/>
          <p:cNvSpPr/>
          <p:nvPr userDrawn="1"/>
        </p:nvSpPr>
        <p:spPr>
          <a:xfrm>
            <a:off x="0" y="-10496"/>
            <a:ext cx="9144000" cy="68684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3"/>
              </a:solidFill>
            </a:endParaRPr>
          </a:p>
        </p:txBody>
      </p:sp>
    </p:spTree>
    <p:extLst>
      <p:ext uri="{BB962C8B-B14F-4D97-AF65-F5344CB8AC3E}">
        <p14:creationId xmlns:p14="http://schemas.microsoft.com/office/powerpoint/2010/main" val="35517367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38DB4E-C1B1-4D18-97CA-306516B20DC9}" type="datetimeFigureOut">
              <a:rPr lang="en-US" smtClean="0"/>
              <a:t>10/17/2017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F1CB2F6-49ED-4E47-B2B1-19BC7B18E847}" type="slidenum">
              <a:rPr lang="en-US" smtClean="0"/>
              <a:t>‹#›</a:t>
            </a:fld>
            <a:endParaRPr lang="en-US"/>
          </a:p>
        </p:txBody>
      </p:sp>
    </p:spTree>
    <p:extLst>
      <p:ext uri="{BB962C8B-B14F-4D97-AF65-F5344CB8AC3E}">
        <p14:creationId xmlns:p14="http://schemas.microsoft.com/office/powerpoint/2010/main" val="2952771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 Dark">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83B9FE03-BEA8-6E48-B284-4779F3C63236}" type="slidenum">
              <a:rPr lang="en-US" smtClean="0"/>
              <a:pPr/>
              <a:t>‹#›</a:t>
            </a:fld>
            <a:endParaRPr lang="en-US" dirty="0"/>
          </a:p>
        </p:txBody>
      </p:sp>
      <p:sp>
        <p:nvSpPr>
          <p:cNvPr id="4" name="Rectangle 3"/>
          <p:cNvSpPr/>
          <p:nvPr userDrawn="1"/>
        </p:nvSpPr>
        <p:spPr>
          <a:xfrm>
            <a:off x="0" y="-10496"/>
            <a:ext cx="9144000" cy="6868496"/>
          </a:xfrm>
          <a:prstGeom prst="rect">
            <a:avLst/>
          </a:prstGeom>
          <a:solidFill>
            <a:srgbClr val="30394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3"/>
              </a:solidFill>
            </a:endParaRPr>
          </a:p>
        </p:txBody>
      </p:sp>
      <p:cxnSp>
        <p:nvCxnSpPr>
          <p:cNvPr id="5" name="Straight Connector 4"/>
          <p:cNvCxnSpPr/>
          <p:nvPr userDrawn="1"/>
        </p:nvCxnSpPr>
        <p:spPr>
          <a:xfrm>
            <a:off x="307975" y="3041280"/>
            <a:ext cx="5594350" cy="0"/>
          </a:xfrm>
          <a:prstGeom prst="line">
            <a:avLst/>
          </a:prstGeom>
          <a:ln w="127000" cap="flat"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6" name="Text Placeholder 12"/>
          <p:cNvSpPr>
            <a:spLocks noGrp="1"/>
          </p:cNvSpPr>
          <p:nvPr>
            <p:ph type="body" sz="quarter" idx="13" hasCustomPrompt="1"/>
          </p:nvPr>
        </p:nvSpPr>
        <p:spPr>
          <a:xfrm>
            <a:off x="281062" y="648192"/>
            <a:ext cx="5729288" cy="2515170"/>
          </a:xfrm>
          <a:prstGeom prst="rect">
            <a:avLst/>
          </a:prstGeom>
        </p:spPr>
        <p:txBody>
          <a:bodyPr vert="horz"/>
          <a:lstStyle>
            <a:lvl1pPr marL="0" indent="0">
              <a:lnSpc>
                <a:spcPct val="70000"/>
              </a:lnSpc>
              <a:buNone/>
              <a:defRPr sz="23900" b="1" i="0">
                <a:solidFill>
                  <a:schemeClr val="accent3"/>
                </a:solidFill>
                <a:latin typeface="Liquidnet Sans"/>
                <a:cs typeface="Liquidnet Sans"/>
              </a:defRPr>
            </a:lvl1pPr>
          </a:lstStyle>
          <a:p>
            <a:pPr lvl="0"/>
            <a:r>
              <a:rPr lang="en-US" dirty="0"/>
              <a:t>01:</a:t>
            </a:r>
          </a:p>
        </p:txBody>
      </p:sp>
      <p:sp>
        <p:nvSpPr>
          <p:cNvPr id="7" name="Text Placeholder 14"/>
          <p:cNvSpPr>
            <a:spLocks noGrp="1"/>
          </p:cNvSpPr>
          <p:nvPr>
            <p:ph type="body" sz="quarter" idx="14" hasCustomPrompt="1"/>
          </p:nvPr>
        </p:nvSpPr>
        <p:spPr>
          <a:xfrm>
            <a:off x="301625" y="3437324"/>
            <a:ext cx="5736223" cy="2392671"/>
          </a:xfrm>
          <a:prstGeom prst="rect">
            <a:avLst/>
          </a:prstGeom>
        </p:spPr>
        <p:txBody>
          <a:bodyPr vert="horz"/>
          <a:lstStyle>
            <a:lvl1pPr marL="0" indent="0">
              <a:lnSpc>
                <a:spcPct val="80000"/>
              </a:lnSpc>
              <a:spcBef>
                <a:spcPts val="0"/>
              </a:spcBef>
              <a:buNone/>
              <a:defRPr sz="4400" b="1" i="0" baseline="0">
                <a:solidFill>
                  <a:schemeClr val="bg1"/>
                </a:solidFill>
                <a:latin typeface="Liquidnet Sans"/>
                <a:cs typeface="Liquidnet Sans"/>
              </a:defRPr>
            </a:lvl1pPr>
          </a:lstStyle>
          <a:p>
            <a:pPr lvl="0"/>
            <a:r>
              <a:rPr lang="en-US" dirty="0"/>
              <a:t>DARK SECTION title:</a:t>
            </a:r>
            <a:br>
              <a:rPr lang="en-US" dirty="0"/>
            </a:br>
            <a:r>
              <a:rPr lang="en-US" dirty="0"/>
              <a:t>USE FOR PRESENTATIONS ON SCREEN</a:t>
            </a:r>
          </a:p>
        </p:txBody>
      </p:sp>
      <p:sp>
        <p:nvSpPr>
          <p:cNvPr id="8"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B9FE03-BEA8-6E48-B284-4779F3C63236}" type="slidenum">
              <a:rPr lang="en-US" smtClean="0">
                <a:latin typeface="+mn-lt"/>
              </a:rPr>
              <a:pPr/>
              <a:t>‹#›</a:t>
            </a:fld>
            <a:endParaRPr lang="en-US" dirty="0">
              <a:latin typeface="+mn-lt"/>
            </a:endParaRPr>
          </a:p>
        </p:txBody>
      </p:sp>
      <p:pic>
        <p:nvPicPr>
          <p:cNvPr id="9" name="Picture 8" descr="Liquidnet_Logo_KO.eps"/>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12920" y="6418371"/>
            <a:ext cx="1182505" cy="190546"/>
          </a:xfrm>
          <a:prstGeom prst="rect">
            <a:avLst/>
          </a:prstGeom>
        </p:spPr>
      </p:pic>
    </p:spTree>
    <p:extLst>
      <p:ext uri="{BB962C8B-B14F-4D97-AF65-F5344CB8AC3E}">
        <p14:creationId xmlns:p14="http://schemas.microsoft.com/office/powerpoint/2010/main" val="1724607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Divider - Light">
    <p:spTree>
      <p:nvGrpSpPr>
        <p:cNvPr id="1" name=""/>
        <p:cNvGrpSpPr/>
        <p:nvPr/>
      </p:nvGrpSpPr>
      <p:grpSpPr>
        <a:xfrm>
          <a:off x="0" y="0"/>
          <a:ext cx="0" cy="0"/>
          <a:chOff x="0" y="0"/>
          <a:chExt cx="0" cy="0"/>
        </a:xfrm>
      </p:grpSpPr>
      <p:sp>
        <p:nvSpPr>
          <p:cNvPr id="3" name="Slide Number"/>
          <p:cNvSpPr>
            <a:spLocks noGrp="1"/>
          </p:cNvSpPr>
          <p:nvPr>
            <p:ph type="sldNum" sz="quarter" idx="3"/>
          </p:nvPr>
        </p:nvSpPr>
        <p:spPr>
          <a:xfrm>
            <a:off x="6489600" y="6297600"/>
            <a:ext cx="2112000" cy="355200"/>
          </a:xfrm>
          <a:prstGeom prst="rect">
            <a:avLst/>
          </a:prstGeom>
          <a:ln w="12700" cap="rnd" cmpd="sng" algn="ctr">
            <a:noFill/>
            <a:prstDash val="solid"/>
          </a:ln>
        </p:spPr>
        <p:txBody>
          <a:bodyPr vert="horz" wrap="square" lIns="90000" tIns="46800" rIns="90000" bIns="46800" anchor="ctr" anchorCtr="0">
            <a:noAutofit/>
          </a:bodyPr>
          <a:lstStyle>
            <a:lvl1pPr>
              <a:defRPr>
                <a:latin typeface="+mn-lt"/>
              </a:defRPr>
            </a:lvl1pPr>
          </a:lstStyle>
          <a:p>
            <a:endParaRPr/>
          </a:p>
        </p:txBody>
      </p:sp>
      <p:sp>
        <p:nvSpPr>
          <p:cNvPr id="4" name="Rectangle 3"/>
          <p:cNvSpPr/>
          <p:nvPr userDrawn="1"/>
        </p:nvSpPr>
        <p:spPr>
          <a:xfrm>
            <a:off x="0" y="-10496"/>
            <a:ext cx="9144000" cy="68684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3"/>
              </a:solidFill>
            </a:endParaRPr>
          </a:p>
        </p:txBody>
      </p:sp>
      <p:cxnSp>
        <p:nvCxnSpPr>
          <p:cNvPr id="5" name="Straight Connector 4"/>
          <p:cNvCxnSpPr/>
          <p:nvPr userDrawn="1"/>
        </p:nvCxnSpPr>
        <p:spPr>
          <a:xfrm>
            <a:off x="307975" y="3041280"/>
            <a:ext cx="5594350" cy="0"/>
          </a:xfrm>
          <a:prstGeom prst="line">
            <a:avLst/>
          </a:prstGeom>
          <a:ln w="127000" cap="flat"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7" name="Text Placeholder 14"/>
          <p:cNvSpPr>
            <a:spLocks noGrp="1"/>
          </p:cNvSpPr>
          <p:nvPr>
            <p:ph type="body" sz="quarter" idx="14" hasCustomPrompt="1"/>
          </p:nvPr>
        </p:nvSpPr>
        <p:spPr>
          <a:xfrm>
            <a:off x="301625" y="3437324"/>
            <a:ext cx="5736223" cy="2392671"/>
          </a:xfrm>
          <a:prstGeom prst="rect">
            <a:avLst/>
          </a:prstGeom>
        </p:spPr>
        <p:txBody>
          <a:bodyPr vert="horz"/>
          <a:lstStyle>
            <a:lvl1pPr marL="0" indent="0">
              <a:lnSpc>
                <a:spcPct val="80000"/>
              </a:lnSpc>
              <a:spcBef>
                <a:spcPts val="0"/>
              </a:spcBef>
              <a:buNone/>
              <a:defRPr sz="4400" b="1" i="0" baseline="0">
                <a:solidFill>
                  <a:schemeClr val="tx1"/>
                </a:solidFill>
                <a:latin typeface="Liquidnet Sans"/>
                <a:cs typeface="Liquidnet Sans"/>
              </a:defRPr>
            </a:lvl1pPr>
          </a:lstStyle>
          <a:p>
            <a:pPr lvl="0"/>
            <a:r>
              <a:rPr lang="en-US" dirty="0"/>
              <a:t>Light SECTION title:</a:t>
            </a:r>
            <a:br>
              <a:rPr lang="en-US" dirty="0"/>
            </a:br>
            <a:r>
              <a:rPr lang="en-US" dirty="0"/>
              <a:t>USE FOR printed PRESENTATIONs</a:t>
            </a:r>
          </a:p>
        </p:txBody>
      </p:sp>
      <p:sp>
        <p:nvSpPr>
          <p:cNvPr id="8"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B9FE03-BEA8-6E48-B284-4779F3C63236}" type="slidenum">
              <a:rPr lang="en-US" smtClean="0">
                <a:solidFill>
                  <a:srgbClr val="8A9FA2"/>
                </a:solidFill>
                <a:latin typeface="+mn-lt"/>
              </a:rPr>
              <a:pPr/>
              <a:t>‹#›</a:t>
            </a:fld>
            <a:endParaRPr lang="en-US" dirty="0">
              <a:solidFill>
                <a:srgbClr val="8A9FA2"/>
              </a:solidFill>
              <a:latin typeface="+mn-lt"/>
            </a:endParaRPr>
          </a:p>
        </p:txBody>
      </p:sp>
      <p:pic>
        <p:nvPicPr>
          <p:cNvPr id="11" name="Picture 10"/>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11150" y="6400955"/>
            <a:ext cx="1174871" cy="212477"/>
          </a:xfrm>
          <a:prstGeom prst="rect">
            <a:avLst/>
          </a:prstGeom>
        </p:spPr>
      </p:pic>
      <p:sp>
        <p:nvSpPr>
          <p:cNvPr id="9" name="Text Placeholder 12"/>
          <p:cNvSpPr>
            <a:spLocks noGrp="1"/>
          </p:cNvSpPr>
          <p:nvPr>
            <p:ph type="body" sz="quarter" idx="13" hasCustomPrompt="1"/>
          </p:nvPr>
        </p:nvSpPr>
        <p:spPr>
          <a:xfrm>
            <a:off x="281062" y="658825"/>
            <a:ext cx="5729288" cy="2515170"/>
          </a:xfrm>
          <a:prstGeom prst="rect">
            <a:avLst/>
          </a:prstGeom>
        </p:spPr>
        <p:txBody>
          <a:bodyPr vert="horz"/>
          <a:lstStyle>
            <a:lvl1pPr marL="0" indent="0">
              <a:lnSpc>
                <a:spcPct val="70000"/>
              </a:lnSpc>
              <a:buNone/>
              <a:defRPr sz="23900" b="1" i="0">
                <a:solidFill>
                  <a:schemeClr val="accent3"/>
                </a:solidFill>
                <a:latin typeface="Liquidnet Sans"/>
                <a:cs typeface="Liquidnet Sans"/>
              </a:defRPr>
            </a:lvl1pPr>
          </a:lstStyle>
          <a:p>
            <a:pPr lvl="0"/>
            <a:r>
              <a:rPr lang="en-US" dirty="0"/>
              <a:t>01:</a:t>
            </a:r>
          </a:p>
        </p:txBody>
      </p:sp>
    </p:spTree>
    <p:extLst>
      <p:ext uri="{BB962C8B-B14F-4D97-AF65-F5344CB8AC3E}">
        <p14:creationId xmlns:p14="http://schemas.microsoft.com/office/powerpoint/2010/main" val="2665437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Divider - no number">
    <p:spTree>
      <p:nvGrpSpPr>
        <p:cNvPr id="1" name=""/>
        <p:cNvGrpSpPr/>
        <p:nvPr/>
      </p:nvGrpSpPr>
      <p:grpSpPr>
        <a:xfrm>
          <a:off x="0" y="0"/>
          <a:ext cx="0" cy="0"/>
          <a:chOff x="0" y="0"/>
          <a:chExt cx="0" cy="0"/>
        </a:xfrm>
      </p:grpSpPr>
      <p:sp>
        <p:nvSpPr>
          <p:cNvPr id="3" name="Slide Number"/>
          <p:cNvSpPr>
            <a:spLocks noGrp="1"/>
          </p:cNvSpPr>
          <p:nvPr>
            <p:ph type="sldNum" sz="quarter" idx="3"/>
          </p:nvPr>
        </p:nvSpPr>
        <p:spPr>
          <a:xfrm>
            <a:off x="6489600" y="6297600"/>
            <a:ext cx="2112000" cy="355200"/>
          </a:xfrm>
          <a:prstGeom prst="rect">
            <a:avLst/>
          </a:prstGeom>
          <a:ln w="12700" cap="rnd" cmpd="sng" algn="ctr">
            <a:noFill/>
            <a:prstDash val="solid"/>
          </a:ln>
        </p:spPr>
        <p:txBody>
          <a:bodyPr vert="horz" wrap="square" lIns="90000" tIns="46800" rIns="90000" bIns="46800" anchor="ctr" anchorCtr="0">
            <a:noAutofit/>
          </a:bodyPr>
          <a:lstStyle>
            <a:lvl1pPr>
              <a:defRPr>
                <a:latin typeface="+mn-lt"/>
              </a:defRPr>
            </a:lvl1pPr>
          </a:lstStyle>
          <a:p>
            <a:endParaRPr/>
          </a:p>
        </p:txBody>
      </p:sp>
      <p:sp>
        <p:nvSpPr>
          <p:cNvPr id="4" name="Rectangle 3"/>
          <p:cNvSpPr/>
          <p:nvPr userDrawn="1"/>
        </p:nvSpPr>
        <p:spPr>
          <a:xfrm>
            <a:off x="0" y="-10496"/>
            <a:ext cx="9144000" cy="68684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3"/>
              </a:solidFill>
            </a:endParaRPr>
          </a:p>
        </p:txBody>
      </p:sp>
      <p:cxnSp>
        <p:nvCxnSpPr>
          <p:cNvPr id="5" name="Straight Connector 4"/>
          <p:cNvCxnSpPr/>
          <p:nvPr userDrawn="1"/>
        </p:nvCxnSpPr>
        <p:spPr>
          <a:xfrm>
            <a:off x="307975" y="2348531"/>
            <a:ext cx="5594350" cy="0"/>
          </a:xfrm>
          <a:prstGeom prst="line">
            <a:avLst/>
          </a:prstGeom>
          <a:ln w="127000" cap="flat"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7" name="Text Placeholder 14"/>
          <p:cNvSpPr>
            <a:spLocks noGrp="1"/>
          </p:cNvSpPr>
          <p:nvPr>
            <p:ph type="body" sz="quarter" idx="14" hasCustomPrompt="1"/>
          </p:nvPr>
        </p:nvSpPr>
        <p:spPr>
          <a:xfrm>
            <a:off x="301625" y="2616979"/>
            <a:ext cx="5736223" cy="2392671"/>
          </a:xfrm>
          <a:prstGeom prst="rect">
            <a:avLst/>
          </a:prstGeom>
        </p:spPr>
        <p:txBody>
          <a:bodyPr vert="horz"/>
          <a:lstStyle>
            <a:lvl1pPr marL="0" indent="0">
              <a:lnSpc>
                <a:spcPct val="80000"/>
              </a:lnSpc>
              <a:spcBef>
                <a:spcPts val="0"/>
              </a:spcBef>
              <a:buNone/>
              <a:defRPr sz="6000" b="1" i="0" baseline="0">
                <a:solidFill>
                  <a:schemeClr val="tx1"/>
                </a:solidFill>
                <a:latin typeface="Liquidnet Sans"/>
                <a:cs typeface="Liquidnet Sans"/>
              </a:defRPr>
            </a:lvl1pPr>
          </a:lstStyle>
          <a:p>
            <a:pPr lvl="0"/>
            <a:r>
              <a:rPr lang="en-US" dirty="0"/>
              <a:t>Light SECTION title without numbers</a:t>
            </a:r>
          </a:p>
        </p:txBody>
      </p:sp>
      <p:sp>
        <p:nvSpPr>
          <p:cNvPr id="8"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B9FE03-BEA8-6E48-B284-4779F3C63236}" type="slidenum">
              <a:rPr lang="en-US" smtClean="0">
                <a:solidFill>
                  <a:srgbClr val="8A9FA2"/>
                </a:solidFill>
                <a:latin typeface="+mn-lt"/>
              </a:rPr>
              <a:pPr/>
              <a:t>‹#›</a:t>
            </a:fld>
            <a:endParaRPr lang="en-US" dirty="0">
              <a:solidFill>
                <a:srgbClr val="8A9FA2"/>
              </a:solidFill>
              <a:latin typeface="+mn-lt"/>
            </a:endParaRPr>
          </a:p>
        </p:txBody>
      </p:sp>
      <p:pic>
        <p:nvPicPr>
          <p:cNvPr id="11" name="Picture 10"/>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11150" y="6400955"/>
            <a:ext cx="1174871" cy="212477"/>
          </a:xfrm>
          <a:prstGeom prst="rect">
            <a:avLst/>
          </a:prstGeom>
        </p:spPr>
      </p:pic>
    </p:spTree>
    <p:extLst>
      <p:ext uri="{BB962C8B-B14F-4D97-AF65-F5344CB8AC3E}">
        <p14:creationId xmlns:p14="http://schemas.microsoft.com/office/powerpoint/2010/main" val="1153696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Large Title">
    <p:spTree>
      <p:nvGrpSpPr>
        <p:cNvPr id="1" name=""/>
        <p:cNvGrpSpPr/>
        <p:nvPr/>
      </p:nvGrpSpPr>
      <p:grpSpPr>
        <a:xfrm>
          <a:off x="0" y="0"/>
          <a:ext cx="0" cy="0"/>
          <a:chOff x="0" y="0"/>
          <a:chExt cx="0" cy="0"/>
        </a:xfrm>
      </p:grpSpPr>
      <p:sp>
        <p:nvSpPr>
          <p:cNvPr id="2" name="Title 1"/>
          <p:cNvSpPr>
            <a:spLocks noGrp="1"/>
          </p:cNvSpPr>
          <p:nvPr>
            <p:ph type="title"/>
          </p:nvPr>
        </p:nvSpPr>
        <p:spPr>
          <a:xfrm>
            <a:off x="301624" y="406429"/>
            <a:ext cx="8545513" cy="2995692"/>
          </a:xfrm>
        </p:spPr>
        <p:txBody>
          <a:bodyPr/>
          <a:lstStyle>
            <a:lvl1pPr>
              <a:defRPr sz="8000"/>
            </a:lvl1pPr>
          </a:lstStyle>
          <a:p>
            <a:r>
              <a:rPr lang="en-US" dirty="0"/>
              <a:t>Click to edit Master title style</a:t>
            </a:r>
          </a:p>
        </p:txBody>
      </p:sp>
      <p:sp>
        <p:nvSpPr>
          <p:cNvPr id="5" name="Slide Number Placeholder 5"/>
          <p:cNvSpPr txBox="1">
            <a:spLocks/>
          </p:cNvSpPr>
          <p:nvPr userDrawn="1"/>
        </p:nvSpPr>
        <p:spPr>
          <a:xfrm>
            <a:off x="8373707" y="6400083"/>
            <a:ext cx="551893" cy="234052"/>
          </a:xfrm>
          <a:prstGeom prst="rect">
            <a:avLst/>
          </a:prstGeom>
        </p:spPr>
        <p:txBody>
          <a:bodyPr vert="horz" lIns="91440" tIns="45720" rIns="91440" bIns="45720" rtlCol="0" anchor="ctr"/>
          <a:lstStyle>
            <a:defPPr>
              <a:defRPr lang="ru-RU"/>
            </a:defPPr>
            <a:lvl1pPr marL="0" algn="r" defTabSz="914400" rtl="0" eaLnBrk="1" latinLnBrk="0" hangingPunct="1">
              <a:defRPr sz="900" b="0" i="0" kern="1200">
                <a:solidFill>
                  <a:srgbClr val="FFFFFF"/>
                </a:solidFill>
                <a:latin typeface="Liquidnet Sans Pro"/>
                <a:ea typeface="+mn-ea"/>
                <a:cs typeface="Liquidnet Sans Pro"/>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3B9FE03-BEA8-6E48-B284-4779F3C63236}" type="slidenum">
              <a:rPr lang="en-US" smtClean="0">
                <a:solidFill>
                  <a:srgbClr val="8A9FA2"/>
                </a:solidFill>
                <a:latin typeface="+mn-lt"/>
              </a:rPr>
              <a:pPr/>
              <a:t>‹#›</a:t>
            </a:fld>
            <a:endParaRPr lang="en-US" dirty="0">
              <a:solidFill>
                <a:srgbClr val="8A9FA2"/>
              </a:solidFill>
              <a:latin typeface="+mn-lt"/>
            </a:endParaRPr>
          </a:p>
        </p:txBody>
      </p:sp>
    </p:spTree>
    <p:extLst>
      <p:ext uri="{BB962C8B-B14F-4D97-AF65-F5344CB8AC3E}">
        <p14:creationId xmlns:p14="http://schemas.microsoft.com/office/powerpoint/2010/main" val="209154769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latin typeface="Liquidnet Sans" panose="020B0504030202040203" pitchFamily="34" charset="0"/>
              </a:defRPr>
            </a:lvl1pPr>
          </a:lstStyle>
          <a:p>
            <a:fld id="{1F92D967-5B1A-4C68-9D21-A1B74543F943}" type="slidenum">
              <a:rPr lang="en-US" smtClean="0"/>
              <a:pPr/>
              <a:t>‹#›</a:t>
            </a:fld>
            <a:endParaRPr lang="en-US" dirty="0"/>
          </a:p>
        </p:txBody>
      </p:sp>
      <p:sp>
        <p:nvSpPr>
          <p:cNvPr id="4" name="Content 1"/>
          <p:cNvSpPr>
            <a:spLocks noGrp="1"/>
          </p:cNvSpPr>
          <p:nvPr>
            <p:ph idx="3"/>
          </p:nvPr>
        </p:nvSpPr>
        <p:spPr>
          <a:xfrm>
            <a:off x="3252788" y="404664"/>
            <a:ext cx="5594350" cy="5814442"/>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itle"/>
          <p:cNvSpPr>
            <a:spLocks noGrp="1"/>
          </p:cNvSpPr>
          <p:nvPr>
            <p:ph type="title" hasCustomPrompt="1"/>
          </p:nvPr>
        </p:nvSpPr>
        <p:spPr>
          <a:xfrm>
            <a:off x="301626" y="413605"/>
            <a:ext cx="2660650" cy="1791259"/>
          </a:xfrm>
          <a:prstGeom prst="rect">
            <a:avLst/>
          </a:prstGeom>
          <a:ln w="12700" cap="rnd" cmpd="sng" algn="ctr">
            <a:noFill/>
            <a:prstDash val="solid"/>
          </a:ln>
        </p:spPr>
        <p:txBody>
          <a:bodyPr vert="horz" wrap="square" lIns="0" tIns="0" rIns="0" bIns="0" rtlCol="0" anchor="t" anchorCtr="0">
            <a:normAutofit/>
          </a:bodyPr>
          <a:lstStyle>
            <a:lvl1pPr>
              <a:defRPr sz="3600">
                <a:latin typeface="+mj-lt"/>
              </a:defRPr>
            </a:lvl1pPr>
          </a:lstStyle>
          <a:p>
            <a:r>
              <a:rPr lang="en-US" dirty="0"/>
              <a:t>Click to add your slide heading</a:t>
            </a:r>
            <a:endParaRPr lang="ru-RU" dirty="0"/>
          </a:p>
        </p:txBody>
      </p:sp>
      <p:sp>
        <p:nvSpPr>
          <p:cNvPr id="6" name="Text Placeholder 11"/>
          <p:cNvSpPr>
            <a:spLocks noGrp="1"/>
          </p:cNvSpPr>
          <p:nvPr>
            <p:ph type="body" sz="quarter" idx="11" hasCustomPrompt="1"/>
          </p:nvPr>
        </p:nvSpPr>
        <p:spPr>
          <a:xfrm>
            <a:off x="301625" y="5458060"/>
            <a:ext cx="2660650" cy="750653"/>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Tree>
    <p:extLst>
      <p:ext uri="{BB962C8B-B14F-4D97-AF65-F5344CB8AC3E}">
        <p14:creationId xmlns:p14="http://schemas.microsoft.com/office/powerpoint/2010/main" val="1689220510"/>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On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latin typeface="Liquidnet Sans" panose="020B0504030202040203" pitchFamily="34" charset="0"/>
              </a:defRPr>
            </a:lvl1pPr>
          </a:lstStyle>
          <a:p>
            <a:fld id="{AF78A34C-97A6-412B-A846-E82809DA6696}" type="slidenum">
              <a:rPr lang="en-US" smtClean="0"/>
              <a:pPr/>
              <a:t>‹#›</a:t>
            </a:fld>
            <a:endParaRPr lang="en-US" dirty="0"/>
          </a:p>
        </p:txBody>
      </p:sp>
      <p:sp>
        <p:nvSpPr>
          <p:cNvPr id="4" name="Content 1"/>
          <p:cNvSpPr>
            <a:spLocks noGrp="1"/>
          </p:cNvSpPr>
          <p:nvPr>
            <p:ph idx="3"/>
          </p:nvPr>
        </p:nvSpPr>
        <p:spPr>
          <a:xfrm>
            <a:off x="301626" y="1571625"/>
            <a:ext cx="8545512" cy="4106857"/>
          </a:xfrm>
          <a:prstGeom prst="rect">
            <a:avLst/>
          </a:prstGeom>
          <a:ln w="12700" cap="rnd" cmpd="sng" algn="ctr">
            <a:noFill/>
            <a:prstDash val="solid"/>
          </a:ln>
        </p:spPr>
        <p:txBody>
          <a:bodyPr vert="horz" wrap="square" lIns="0" tIns="0" rIns="0" bIns="0" anchor="t" anchorCtr="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11"/>
          <p:cNvSpPr>
            <a:spLocks noGrp="1"/>
          </p:cNvSpPr>
          <p:nvPr>
            <p:ph type="body" sz="quarter" idx="11" hasCustomPrompt="1"/>
          </p:nvPr>
        </p:nvSpPr>
        <p:spPr>
          <a:xfrm>
            <a:off x="301624" y="5783444"/>
            <a:ext cx="8545513" cy="425269"/>
          </a:xfrm>
        </p:spPr>
        <p:txBody>
          <a:bodyPr anchor="b" anchorCtr="0"/>
          <a:lstStyle>
            <a:lvl1pPr marL="0" indent="0">
              <a:defRPr sz="1000" b="0" i="1" cap="none" baseline="0">
                <a:solidFill>
                  <a:schemeClr val="tx1">
                    <a:lumMod val="60000"/>
                    <a:lumOff val="40000"/>
                  </a:schemeClr>
                </a:solidFill>
              </a:defRPr>
            </a:lvl1pPr>
          </a:lstStyle>
          <a:p>
            <a:pPr lvl="0"/>
            <a:r>
              <a:rPr lang="en-US" dirty="0"/>
              <a:t>Click to add a footnote </a:t>
            </a:r>
          </a:p>
        </p:txBody>
      </p:sp>
    </p:spTree>
    <p:extLst>
      <p:ext uri="{BB962C8B-B14F-4D97-AF65-F5344CB8AC3E}">
        <p14:creationId xmlns:p14="http://schemas.microsoft.com/office/powerpoint/2010/main" val="1240395742"/>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lvl1pPr>
              <a:defRPr>
                <a:latin typeface="Liquidnet Sans" panose="020B0504030202040203" pitchFamily="34" charset="0"/>
              </a:defRPr>
            </a:lvl1pPr>
          </a:lstStyle>
          <a:p>
            <a:fld id="{33B7A00A-E3B0-42C2-84C7-E55F8505BA2F}" type="slidenum">
              <a:rPr lang="en-US" smtClean="0"/>
              <a:pPr/>
              <a:t>‹#›</a:t>
            </a:fld>
            <a:endParaRPr lang="en-US" dirty="0"/>
          </a:p>
        </p:txBody>
      </p:sp>
      <p:sp>
        <p:nvSpPr>
          <p:cNvPr id="4" name="Content 1"/>
          <p:cNvSpPr>
            <a:spLocks noGrp="1"/>
          </p:cNvSpPr>
          <p:nvPr>
            <p:ph idx="3"/>
          </p:nvPr>
        </p:nvSpPr>
        <p:spPr>
          <a:xfrm>
            <a:off x="301625" y="1571625"/>
            <a:ext cx="4146550" cy="4483200"/>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Content 1"/>
          <p:cNvSpPr>
            <a:spLocks noGrp="1"/>
          </p:cNvSpPr>
          <p:nvPr>
            <p:ph idx="11"/>
          </p:nvPr>
        </p:nvSpPr>
        <p:spPr>
          <a:xfrm>
            <a:off x="4724400" y="1571625"/>
            <a:ext cx="4146550" cy="4483200"/>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46219298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lvl1pPr>
              <a:defRPr>
                <a:latin typeface="Liquidnet Sans" panose="020B0504030202040203" pitchFamily="34" charset="0"/>
              </a:defRPr>
            </a:lvl1pPr>
          </a:lstStyle>
          <a:p>
            <a:fld id="{34EA246A-4D0F-419A-816B-13B9A939CA46}" type="slidenum">
              <a:rPr lang="en-US" smtClean="0"/>
              <a:pPr/>
              <a:t>‹#›</a:t>
            </a:fld>
            <a:endParaRPr lang="en-US" dirty="0"/>
          </a:p>
        </p:txBody>
      </p:sp>
      <p:sp>
        <p:nvSpPr>
          <p:cNvPr id="4" name="Content 1"/>
          <p:cNvSpPr>
            <a:spLocks noGrp="1"/>
          </p:cNvSpPr>
          <p:nvPr>
            <p:ph idx="3"/>
          </p:nvPr>
        </p:nvSpPr>
        <p:spPr>
          <a:xfrm>
            <a:off x="301625" y="1571625"/>
            <a:ext cx="2660650" cy="4483200"/>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Content 1"/>
          <p:cNvSpPr>
            <a:spLocks noGrp="1"/>
          </p:cNvSpPr>
          <p:nvPr>
            <p:ph idx="11"/>
          </p:nvPr>
        </p:nvSpPr>
        <p:spPr>
          <a:xfrm>
            <a:off x="3252788" y="1571625"/>
            <a:ext cx="2660650" cy="4483200"/>
          </a:xfrm>
          <a:prstGeom prst="rect">
            <a:avLst/>
          </a:prstGeom>
          <a:ln w="12700" cap="rnd" cmpd="sng" algn="ctr">
            <a:noFill/>
            <a:prstDash val="solid"/>
          </a:ln>
        </p:spPr>
        <p:txBody>
          <a:bodyPr vert="horz" wrap="square" lIns="0" tIns="0" rIns="0" bIns="0" anchor="t" anchorCtr="0">
            <a:no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Content 1"/>
          <p:cNvSpPr>
            <a:spLocks noGrp="1"/>
          </p:cNvSpPr>
          <p:nvPr>
            <p:ph idx="12"/>
          </p:nvPr>
        </p:nvSpPr>
        <p:spPr>
          <a:xfrm>
            <a:off x="6178903" y="1571625"/>
            <a:ext cx="2660650" cy="4483200"/>
          </a:xfrm>
          <a:prstGeom prst="rect">
            <a:avLst/>
          </a:prstGeom>
          <a:ln w="12700" cap="rnd" cmpd="sng" algn="ctr">
            <a:noFill/>
            <a:prstDash val="solid"/>
          </a:ln>
        </p:spPr>
        <p:txBody>
          <a:bodyPr vert="horz" wrap="square" lIns="0" tIns="0" rIns="0" bIns="0" anchor="t" anchorCtr="0">
            <a:normAutofit/>
          </a:bodyPr>
          <a:lstStyle>
            <a:lvl1pPr marL="0" indent="0">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3806099801"/>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301624" y="417062"/>
            <a:ext cx="8545513" cy="904863"/>
          </a:xfrm>
          <a:prstGeom prst="rect">
            <a:avLst/>
          </a:prstGeom>
          <a:ln w="12700" cap="rnd" cmpd="sng" algn="ctr">
            <a:noFill/>
            <a:prstDash val="solid"/>
          </a:ln>
        </p:spPr>
        <p:txBody>
          <a:bodyPr vert="horz" wrap="square" lIns="0" tIns="0" rIns="0" bIns="0" rtlCol="0" anchor="t" anchorCtr="0">
            <a:noAutofit/>
          </a:bodyPr>
          <a:lstStyle>
            <a:lvl1pPr>
              <a:defRPr>
                <a:latin typeface="+mj-lt"/>
              </a:defRPr>
            </a:lvl1pPr>
          </a:lstStyle>
          <a:p>
            <a:r>
              <a:rPr lang="en-US" dirty="0"/>
              <a:t>Click to add your slide heading: </a:t>
            </a:r>
            <a:br>
              <a:rPr lang="en-US" dirty="0"/>
            </a:br>
            <a:r>
              <a:rPr lang="en-US" dirty="0"/>
              <a:t>no longer than two lines</a:t>
            </a:r>
            <a:endParaRPr lang="ru-RU" dirty="0"/>
          </a:p>
        </p:txBody>
      </p:sp>
      <p:sp>
        <p:nvSpPr>
          <p:cNvPr id="3" name="Content"/>
          <p:cNvSpPr>
            <a:spLocks noGrp="1"/>
          </p:cNvSpPr>
          <p:nvPr>
            <p:ph type="body" idx="1"/>
          </p:nvPr>
        </p:nvSpPr>
        <p:spPr>
          <a:xfrm>
            <a:off x="301624" y="1588259"/>
            <a:ext cx="8545513" cy="4483200"/>
          </a:xfrm>
          <a:prstGeom prst="rect">
            <a:avLst/>
          </a:prstGeom>
          <a:ln w="12700" cap="rnd" cmpd="sng" algn="ctr">
            <a:noFill/>
            <a:prstDash val="solid"/>
          </a:ln>
        </p:spPr>
        <p:txBody>
          <a:bodyPr vert="horz" wrap="square" lIns="0" tIns="0" rIns="0" bIns="0" rtlCol="0" anchor="t" anchorCtr="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vl6pPr>
              <a:defRPr>
                <a:latin typeface="+mn-lt"/>
              </a:defRPr>
            </a:lvl6pPr>
            <a:lvl7pPr>
              <a:defRPr>
                <a:latin typeface="+mn-lt"/>
              </a:defRPr>
            </a:lvl7pPr>
            <a:lvl8pPr>
              <a:defRPr>
                <a:latin typeface="+mn-lt"/>
              </a:defRPr>
            </a:lvl8pPr>
            <a:lvl9pPr>
              <a:defRPr>
                <a:latin typeface="+mn-l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Tenth Level</a:t>
            </a:r>
          </a:p>
        </p:txBody>
      </p:sp>
      <p:sp>
        <p:nvSpPr>
          <p:cNvPr id="5" name="Slide Number Placeholder 5"/>
          <p:cNvSpPr>
            <a:spLocks noGrp="1"/>
          </p:cNvSpPr>
          <p:nvPr>
            <p:ph type="sldNum" sz="quarter" idx="4"/>
          </p:nvPr>
        </p:nvSpPr>
        <p:spPr>
          <a:xfrm>
            <a:off x="8373707" y="6400083"/>
            <a:ext cx="551893" cy="234052"/>
          </a:xfrm>
          <a:prstGeom prst="rect">
            <a:avLst/>
          </a:prstGeom>
        </p:spPr>
        <p:txBody>
          <a:bodyPr vert="horz" lIns="91440" tIns="45720" rIns="91440" bIns="45720" rtlCol="0" anchor="ctr"/>
          <a:lstStyle>
            <a:lvl1pPr algn="r">
              <a:defRPr sz="900" b="0" i="0">
                <a:solidFill>
                  <a:srgbClr val="8A9FA2"/>
                </a:solidFill>
                <a:latin typeface="Liquidnet Sans" panose="020B0504030202040203" pitchFamily="34" charset="0"/>
                <a:cs typeface="Liquidnet Sans" panose="020B0504030202040203" pitchFamily="34" charset="0"/>
              </a:defRPr>
            </a:lvl1pPr>
          </a:lstStyle>
          <a:p>
            <a:fld id="{83B9FE03-BEA8-6E48-B284-4779F3C63236}" type="slidenum">
              <a:rPr lang="en-US" smtClean="0"/>
              <a:pPr/>
              <a:t>‹#›</a:t>
            </a:fld>
            <a:endParaRPr lang="en-US" dirty="0"/>
          </a:p>
        </p:txBody>
      </p:sp>
      <p:cxnSp>
        <p:nvCxnSpPr>
          <p:cNvPr id="7" name="Straight Connector 6"/>
          <p:cNvCxnSpPr/>
          <p:nvPr userDrawn="1"/>
        </p:nvCxnSpPr>
        <p:spPr>
          <a:xfrm>
            <a:off x="-1715" y="71044"/>
            <a:ext cx="9155875" cy="0"/>
          </a:xfrm>
          <a:prstGeom prst="line">
            <a:avLst/>
          </a:prstGeom>
          <a:ln w="152400" cap="flat">
            <a:gradFill flip="none" rotWithShape="1">
              <a:gsLst>
                <a:gs pos="0">
                  <a:schemeClr val="accent3"/>
                </a:gs>
                <a:gs pos="100000">
                  <a:schemeClr val="accent2"/>
                </a:gs>
              </a:gsLst>
              <a:lin ang="0" scaled="1"/>
              <a:tileRect/>
            </a:gradFill>
            <a:round/>
          </a:ln>
          <a:effectLst/>
        </p:spPr>
        <p:style>
          <a:lnRef idx="2">
            <a:schemeClr val="accent1"/>
          </a:lnRef>
          <a:fillRef idx="0">
            <a:schemeClr val="accent1"/>
          </a:fillRef>
          <a:effectRef idx="1">
            <a:schemeClr val="accent1"/>
          </a:effectRef>
          <a:fontRef idx="minor">
            <a:schemeClr val="tx1"/>
          </a:fontRef>
        </p:style>
      </p:cxnSp>
      <p:pic>
        <p:nvPicPr>
          <p:cNvPr id="8" name="Picture 7"/>
          <p:cNvPicPr>
            <a:picLocks noChangeAspect="1"/>
          </p:cNvPicPr>
          <p:nvPr userDrawn="1"/>
        </p:nvPicPr>
        <p:blipFill>
          <a:blip r:embed="rId16" cstate="email">
            <a:extLst>
              <a:ext uri="{28A0092B-C50C-407E-A947-70E740481C1C}">
                <a14:useLocalDpi xmlns:a14="http://schemas.microsoft.com/office/drawing/2010/main"/>
              </a:ext>
            </a:extLst>
          </a:blip>
          <a:stretch>
            <a:fillRect/>
          </a:stretch>
        </p:blipFill>
        <p:spPr>
          <a:xfrm>
            <a:off x="311150" y="6400955"/>
            <a:ext cx="1174871" cy="212477"/>
          </a:xfrm>
          <a:prstGeom prst="rect">
            <a:avLst/>
          </a:prstGeom>
        </p:spPr>
      </p:pic>
    </p:spTree>
    <p:extLst>
      <p:ext uri="{BB962C8B-B14F-4D97-AF65-F5344CB8AC3E}">
        <p14:creationId xmlns:p14="http://schemas.microsoft.com/office/powerpoint/2010/main" val="1724091991"/>
      </p:ext>
    </p:extLst>
  </p:cSld>
  <p:clrMap bg1="lt1" tx1="dk1" bg2="lt2" tx2="dk2" accent1="accent1" accent2="accent2" accent3="accent3" accent4="accent4" accent5="accent5" accent6="accent6" hlink="hlink" folHlink="folHlink"/>
  <p:sldLayoutIdLst>
    <p:sldLayoutId id="2147483669" r:id="rId1"/>
    <p:sldLayoutId id="2147483663" r:id="rId2"/>
    <p:sldLayoutId id="2147483656" r:id="rId3"/>
    <p:sldLayoutId id="2147483657" r:id="rId4"/>
    <p:sldLayoutId id="2147483662" r:id="rId5"/>
    <p:sldLayoutId id="2147483664" r:id="rId6"/>
    <p:sldLayoutId id="2147483665" r:id="rId7"/>
    <p:sldLayoutId id="2147483666" r:id="rId8"/>
    <p:sldLayoutId id="2147483667" r:id="rId9"/>
    <p:sldLayoutId id="2147483658" r:id="rId10"/>
    <p:sldLayoutId id="2147483661" r:id="rId11"/>
    <p:sldLayoutId id="2147483659" r:id="rId12"/>
    <p:sldLayoutId id="2147483660" r:id="rId13"/>
    <p:sldLayoutId id="2147483670" r:id="rId14"/>
  </p:sldLayoutIdLst>
  <p:hf sldNum="0" hdr="0" ftr="0" dt="0"/>
  <p:txStyles>
    <p:titleStyle>
      <a:lvl1pPr marL="0" algn="l" defTabSz="914400" rtl="0" eaLnBrk="1" latinLnBrk="0" hangingPunct="1">
        <a:lnSpc>
          <a:spcPct val="80000"/>
        </a:lnSpc>
        <a:buNone/>
        <a:defRPr sz="3600" b="1" i="0" u="none" kern="1200" cap="all" baseline="0">
          <a:solidFill>
            <a:schemeClr val="tx1"/>
          </a:solidFill>
          <a:uFill>
            <a:solidFill>
              <a:schemeClr val="tx1"/>
            </a:solidFill>
          </a:uFill>
          <a:latin typeface="+mj-lt"/>
          <a:ea typeface="+mj-ea"/>
          <a:cs typeface="+mj-cs"/>
        </a:defRPr>
      </a:lvl1pPr>
    </p:titleStyle>
    <p:bodyStyle>
      <a:lvl1pPr marL="0" indent="0" algn="l" defTabSz="914400" rtl="0" eaLnBrk="1" latinLnBrk="0" hangingPunct="1">
        <a:spcAft>
          <a:spcPts val="600"/>
        </a:spcAft>
        <a:buNone/>
        <a:defRPr sz="1800" b="1" i="0" u="none" kern="1200" cap="all">
          <a:solidFill>
            <a:schemeClr val="accent3"/>
          </a:solidFill>
          <a:uFill>
            <a:solidFill>
              <a:schemeClr val="tx1"/>
            </a:solidFill>
          </a:uFill>
          <a:latin typeface="+mn-lt"/>
          <a:ea typeface="+mn-ea"/>
          <a:cs typeface="+mn-cs"/>
        </a:defRPr>
      </a:lvl1pPr>
      <a:lvl2pPr marL="0" indent="0" algn="l" defTabSz="914400" rtl="0" eaLnBrk="1" latinLnBrk="0" hangingPunct="1">
        <a:spcAft>
          <a:spcPts val="600"/>
        </a:spcAft>
        <a:buNone/>
        <a:defRPr sz="1600" b="0" i="0" u="none" kern="1200" cap="none">
          <a:solidFill>
            <a:schemeClr val="dk1"/>
          </a:solidFill>
          <a:uFill>
            <a:solidFill>
              <a:schemeClr val="tx1"/>
            </a:solidFill>
          </a:uFill>
          <a:latin typeface="+mn-lt"/>
          <a:ea typeface="+mn-ea"/>
          <a:cs typeface="+mn-cs"/>
        </a:defRPr>
      </a:lvl2pPr>
      <a:lvl3pPr marL="155448" indent="-157143" algn="l" defTabSz="914400" rtl="0" eaLnBrk="1" latinLnBrk="0" hangingPunct="1">
        <a:spcAft>
          <a:spcPts val="600"/>
        </a:spcAft>
        <a:buClr>
          <a:schemeClr val="accent3"/>
        </a:buClr>
        <a:buSzPct val="100000"/>
        <a:buFont typeface="Arial" pitchFamily="34" charset="0"/>
        <a:buChar char="•"/>
        <a:defRPr sz="1600" b="0" i="0" u="none" kern="1200" cap="none">
          <a:solidFill>
            <a:schemeClr val="dk1"/>
          </a:solidFill>
          <a:uFill>
            <a:solidFill>
              <a:schemeClr val="tx1"/>
            </a:solidFill>
          </a:uFill>
          <a:latin typeface="+mn-lt"/>
          <a:ea typeface="+mn-ea"/>
          <a:cs typeface="+mn-cs"/>
        </a:defRPr>
      </a:lvl3pPr>
      <a:lvl4pPr marL="404813" indent="-179388" algn="l" defTabSz="914400" rtl="0" eaLnBrk="1" latinLnBrk="0" hangingPunct="1">
        <a:spcAft>
          <a:spcPts val="600"/>
        </a:spcAft>
        <a:buClr>
          <a:schemeClr val="accent3"/>
        </a:buClr>
        <a:buSzPct val="100000"/>
        <a:buFont typeface="Lucida Grande"/>
        <a:buChar char="-"/>
        <a:defRPr sz="1600" b="0" i="0" u="none" kern="1200" cap="none">
          <a:solidFill>
            <a:schemeClr val="dk1"/>
          </a:solidFill>
          <a:uFill>
            <a:solidFill>
              <a:schemeClr val="tx1"/>
            </a:solidFill>
          </a:uFill>
          <a:latin typeface="+mn-lt"/>
          <a:ea typeface="+mn-ea"/>
          <a:cs typeface="+mn-cs"/>
        </a:defRPr>
      </a:lvl4pPr>
      <a:lvl5pPr marL="630238" indent="-169863" algn="l" defTabSz="914400" rtl="0" eaLnBrk="1" latinLnBrk="0" hangingPunct="1">
        <a:spcAft>
          <a:spcPts val="600"/>
        </a:spcAft>
        <a:buClr>
          <a:schemeClr val="accent3"/>
        </a:buClr>
        <a:buSzPct val="90000"/>
        <a:buFont typeface="Courier New"/>
        <a:buChar char="o"/>
        <a:defRPr sz="1600" b="0" i="0" u="none" kern="1200" cap="none">
          <a:solidFill>
            <a:schemeClr val="dk1"/>
          </a:solidFill>
          <a:uFill>
            <a:solidFill>
              <a:schemeClr val="tx1"/>
            </a:solidFill>
          </a:uFill>
          <a:latin typeface="+mn-lt"/>
          <a:ea typeface="+mn-ea"/>
          <a:cs typeface="+mn-cs"/>
        </a:defRPr>
      </a:lvl5pPr>
      <a:lvl6pPr marL="912813" indent="-168275" algn="l" defTabSz="914400" rtl="0" eaLnBrk="1" latinLnBrk="0" hangingPunct="1">
        <a:buClr>
          <a:schemeClr val="accent3"/>
        </a:buClr>
        <a:buSzPct val="100000"/>
        <a:buFont typeface="Arial"/>
        <a:buChar char="•"/>
        <a:defRPr sz="1600" b="0" i="0" u="none" kern="1200" cap="none">
          <a:solidFill>
            <a:schemeClr val="dk1"/>
          </a:solidFill>
          <a:uFill>
            <a:solidFill>
              <a:schemeClr val="tx1"/>
            </a:solidFill>
          </a:uFill>
          <a:latin typeface="+mn-lt"/>
          <a:ea typeface="+mn-ea"/>
          <a:cs typeface="+mn-cs"/>
        </a:defRPr>
      </a:lvl6pPr>
      <a:lvl7pPr marL="1144588" indent="-168275" algn="l" defTabSz="914400" rtl="0" eaLnBrk="1" latinLnBrk="0" hangingPunct="1">
        <a:spcBef>
          <a:spcPct val="20000"/>
        </a:spcBef>
        <a:buClr>
          <a:schemeClr val="accent3"/>
        </a:buClr>
        <a:buFont typeface="Lucida Grande"/>
        <a:buChar char="-"/>
        <a:defRPr sz="1600" kern="1200">
          <a:solidFill>
            <a:schemeClr val="tx1"/>
          </a:solidFill>
          <a:latin typeface="+mn-lt"/>
          <a:ea typeface="+mn-ea"/>
          <a:cs typeface="+mn-cs"/>
        </a:defRPr>
      </a:lvl7pPr>
      <a:lvl8pPr marL="1427163" indent="-168275" algn="l" defTabSz="914400" rtl="0" eaLnBrk="1" latinLnBrk="0" hangingPunct="1">
        <a:spcBef>
          <a:spcPct val="20000"/>
        </a:spcBef>
        <a:buClr>
          <a:schemeClr val="accent3"/>
        </a:buClr>
        <a:buSzPct val="90000"/>
        <a:buFont typeface="Courier New"/>
        <a:buChar char="o"/>
        <a:defRPr sz="1600" kern="1200">
          <a:solidFill>
            <a:schemeClr val="tx1"/>
          </a:solidFill>
          <a:latin typeface="+mn-lt"/>
          <a:ea typeface="+mn-ea"/>
          <a:cs typeface="+mn-cs"/>
        </a:defRPr>
      </a:lvl8pPr>
      <a:lvl9pPr marL="1711325" indent="-220663" algn="l" defTabSz="914400" rtl="0" eaLnBrk="1" latinLnBrk="0" hangingPunct="1">
        <a:spcBef>
          <a:spcPct val="20000"/>
        </a:spcBef>
        <a:buClr>
          <a:schemeClr val="accent3"/>
        </a:buClr>
        <a:buFont typeface="Arial"/>
        <a:buChar char="•"/>
        <a:defRPr sz="16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315378" y="429511"/>
            <a:ext cx="8533347" cy="4134100"/>
          </a:xfrm>
        </p:spPr>
        <p:txBody>
          <a:bodyPr/>
          <a:lstStyle/>
          <a:p>
            <a:r>
              <a:rPr lang="en-US" sz="9600" spc="-200" dirty="0"/>
              <a:t>Disposable </a:t>
            </a:r>
            <a:r>
              <a:rPr lang="en-US" sz="9600" spc="-200" dirty="0" err="1"/>
              <a:t>ui</a:t>
            </a:r>
            <a:endParaRPr lang="en-US" sz="9600" spc="-200" dirty="0"/>
          </a:p>
        </p:txBody>
      </p:sp>
      <p:sp>
        <p:nvSpPr>
          <p:cNvPr id="3" name="Text Placeholder 2"/>
          <p:cNvSpPr>
            <a:spLocks noGrp="1"/>
          </p:cNvSpPr>
          <p:nvPr>
            <p:ph type="body" sz="quarter" idx="14"/>
          </p:nvPr>
        </p:nvSpPr>
        <p:spPr>
          <a:xfrm>
            <a:off x="310883" y="4487411"/>
            <a:ext cx="5607318" cy="950913"/>
          </a:xfrm>
        </p:spPr>
        <p:txBody>
          <a:bodyPr/>
          <a:lstStyle/>
          <a:p>
            <a:r>
              <a:rPr lang="en-US" dirty="0"/>
              <a:t>Tech con, 2017</a:t>
            </a:r>
          </a:p>
        </p:txBody>
      </p:sp>
      <p:sp>
        <p:nvSpPr>
          <p:cNvPr id="4" name="Text Placeholder 3"/>
          <p:cNvSpPr>
            <a:spLocks noGrp="1"/>
          </p:cNvSpPr>
          <p:nvPr>
            <p:ph type="body" sz="quarter" idx="15"/>
          </p:nvPr>
        </p:nvSpPr>
        <p:spPr/>
        <p:txBody>
          <a:bodyPr/>
          <a:lstStyle/>
          <a:p>
            <a:r>
              <a:rPr lang="en-US" dirty="0"/>
              <a:t>Stan Anderson</a:t>
            </a:r>
          </a:p>
          <a:p>
            <a:r>
              <a:rPr lang="en-US" dirty="0"/>
              <a:t>Bin Li</a:t>
            </a:r>
          </a:p>
          <a:p>
            <a:r>
              <a:rPr lang="en-US" dirty="0"/>
              <a:t>Arun Venkatesh</a:t>
            </a:r>
          </a:p>
        </p:txBody>
      </p:sp>
    </p:spTree>
    <p:extLst>
      <p:ext uri="{BB962C8B-B14F-4D97-AF65-F5344CB8AC3E}">
        <p14:creationId xmlns:p14="http://schemas.microsoft.com/office/powerpoint/2010/main" val="1732145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a:t>redux</a:t>
            </a:r>
          </a:p>
        </p:txBody>
      </p:sp>
    </p:spTree>
    <p:extLst>
      <p:ext uri="{BB962C8B-B14F-4D97-AF65-F5344CB8AC3E}">
        <p14:creationId xmlns:p14="http://schemas.microsoft.com/office/powerpoint/2010/main" val="1939953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What is Redux?</a:t>
            </a:r>
          </a:p>
        </p:txBody>
      </p:sp>
      <p:sp>
        <p:nvSpPr>
          <p:cNvPr id="5" name="Slide Number Placeholder 4"/>
          <p:cNvSpPr>
            <a:spLocks noGrp="1"/>
          </p:cNvSpPr>
          <p:nvPr>
            <p:ph type="sldNum" sz="quarter" idx="10"/>
          </p:nvPr>
        </p:nvSpPr>
        <p:spPr/>
        <p:txBody>
          <a:bodyPr/>
          <a:lstStyle/>
          <a:p>
            <a:fld id="{AF78A34C-97A6-412B-A846-E82809DA6696}" type="slidenum">
              <a:rPr lang="en-US" smtClean="0"/>
              <a:t>11</a:t>
            </a:fld>
            <a:endParaRPr lang="en-US" dirty="0"/>
          </a:p>
        </p:txBody>
      </p:sp>
      <p:sp>
        <p:nvSpPr>
          <p:cNvPr id="7" name="Content Placeholder 2"/>
          <p:cNvSpPr>
            <a:spLocks noGrp="1"/>
          </p:cNvSpPr>
          <p:nvPr>
            <p:ph idx="3"/>
          </p:nvPr>
        </p:nvSpPr>
        <p:spPr>
          <a:xfrm>
            <a:off x="311151" y="1085851"/>
            <a:ext cx="8535986" cy="5376834"/>
          </a:xfrm>
        </p:spPr>
        <p:txBody>
          <a:bodyPr/>
          <a:lstStyle/>
          <a:p>
            <a:pPr>
              <a:spcBef>
                <a:spcPts val="600"/>
              </a:spcBef>
            </a:pPr>
            <a:r>
              <a:rPr lang="en-US" dirty="0"/>
              <a:t>Predictable state container for JavaScript apps.</a:t>
            </a:r>
          </a:p>
          <a:p>
            <a:pPr>
              <a:spcBef>
                <a:spcPts val="600"/>
              </a:spcBef>
            </a:pPr>
            <a:r>
              <a:rPr lang="en-US" dirty="0"/>
              <a:t>Consistent behavior</a:t>
            </a:r>
          </a:p>
          <a:p>
            <a:pPr>
              <a:spcBef>
                <a:spcPts val="600"/>
              </a:spcBef>
            </a:pPr>
            <a:r>
              <a:rPr lang="en-US" dirty="0"/>
              <a:t>One-way (or unidirectional) data flow</a:t>
            </a:r>
          </a:p>
          <a:p>
            <a:pPr>
              <a:spcBef>
                <a:spcPts val="600"/>
              </a:spcBef>
            </a:pPr>
            <a:r>
              <a:rPr lang="en-US" dirty="0"/>
              <a:t>Great developer experience</a:t>
            </a:r>
            <a:endParaRPr lang="en-US" sz="1800" b="1" dirty="0">
              <a:solidFill>
                <a:schemeClr val="accent3"/>
              </a:solidFill>
            </a:endParaRPr>
          </a:p>
        </p:txBody>
      </p:sp>
    </p:spTree>
    <p:extLst>
      <p:ext uri="{BB962C8B-B14F-4D97-AF65-F5344CB8AC3E}">
        <p14:creationId xmlns:p14="http://schemas.microsoft.com/office/powerpoint/2010/main" val="1520121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State</a:t>
            </a:r>
          </a:p>
        </p:txBody>
      </p:sp>
      <p:sp>
        <p:nvSpPr>
          <p:cNvPr id="5" name="Slide Number Placeholder 4"/>
          <p:cNvSpPr>
            <a:spLocks noGrp="1"/>
          </p:cNvSpPr>
          <p:nvPr>
            <p:ph type="sldNum" sz="quarter" idx="10"/>
          </p:nvPr>
        </p:nvSpPr>
        <p:spPr/>
        <p:txBody>
          <a:bodyPr/>
          <a:lstStyle/>
          <a:p>
            <a:fld id="{AF78A34C-97A6-412B-A846-E82809DA6696}" type="slidenum">
              <a:rPr lang="en-US" smtClean="0"/>
              <a:t>12</a:t>
            </a:fld>
            <a:endParaRPr lang="en-US" dirty="0"/>
          </a:p>
        </p:txBody>
      </p:sp>
      <p:sp>
        <p:nvSpPr>
          <p:cNvPr id="7" name="Content Placeholder 2"/>
          <p:cNvSpPr>
            <a:spLocks noGrp="1"/>
          </p:cNvSpPr>
          <p:nvPr>
            <p:ph idx="3"/>
          </p:nvPr>
        </p:nvSpPr>
        <p:spPr>
          <a:xfrm>
            <a:off x="311151" y="1085851"/>
            <a:ext cx="8535986" cy="5376834"/>
          </a:xfrm>
        </p:spPr>
        <p:txBody>
          <a:bodyPr/>
          <a:lstStyle/>
          <a:p>
            <a:pPr>
              <a:spcBef>
                <a:spcPts val="600"/>
              </a:spcBef>
            </a:pPr>
            <a:r>
              <a:rPr lang="en-US" sz="1400" cap="none" dirty="0"/>
              <a:t>{</a:t>
            </a:r>
          </a:p>
          <a:p>
            <a:pPr>
              <a:spcBef>
                <a:spcPts val="600"/>
              </a:spcBef>
            </a:pPr>
            <a:r>
              <a:rPr lang="en-US" sz="1400" cap="none" dirty="0"/>
              <a:t>  </a:t>
            </a:r>
            <a:r>
              <a:rPr lang="en-US" sz="1400" cap="none" dirty="0" err="1"/>
              <a:t>visibilityFilter</a:t>
            </a:r>
            <a:r>
              <a:rPr lang="en-US" sz="1400" cap="none" dirty="0"/>
              <a:t>: 'SHOW_ALL',</a:t>
            </a:r>
          </a:p>
          <a:p>
            <a:pPr>
              <a:spcBef>
                <a:spcPts val="600"/>
              </a:spcBef>
            </a:pPr>
            <a:r>
              <a:rPr lang="en-US" sz="1400" cap="none" dirty="0"/>
              <a:t>  </a:t>
            </a:r>
            <a:r>
              <a:rPr lang="en-US" sz="1400" cap="none" dirty="0" err="1"/>
              <a:t>todos</a:t>
            </a:r>
            <a:r>
              <a:rPr lang="en-US" sz="1400" cap="none" dirty="0"/>
              <a:t>: [</a:t>
            </a:r>
          </a:p>
          <a:p>
            <a:pPr>
              <a:spcBef>
                <a:spcPts val="600"/>
              </a:spcBef>
            </a:pPr>
            <a:r>
              <a:rPr lang="en-US" sz="1400" cap="none" dirty="0"/>
              <a:t>    {</a:t>
            </a:r>
          </a:p>
          <a:p>
            <a:pPr>
              <a:spcBef>
                <a:spcPts val="600"/>
              </a:spcBef>
            </a:pPr>
            <a:r>
              <a:rPr lang="en-US" sz="1400" cap="none" dirty="0"/>
              <a:t>      text: 'Consider using Redux',</a:t>
            </a:r>
          </a:p>
          <a:p>
            <a:pPr>
              <a:spcBef>
                <a:spcPts val="600"/>
              </a:spcBef>
            </a:pPr>
            <a:r>
              <a:rPr lang="en-US" sz="1400" cap="none" dirty="0"/>
              <a:t>      completed: true,</a:t>
            </a:r>
          </a:p>
          <a:p>
            <a:pPr>
              <a:spcBef>
                <a:spcPts val="600"/>
              </a:spcBef>
            </a:pPr>
            <a:r>
              <a:rPr lang="en-US" sz="1400" cap="none" dirty="0"/>
              <a:t>    },</a:t>
            </a:r>
          </a:p>
          <a:p>
            <a:pPr>
              <a:spcBef>
                <a:spcPts val="600"/>
              </a:spcBef>
            </a:pPr>
            <a:r>
              <a:rPr lang="en-US" sz="1400" cap="none" dirty="0"/>
              <a:t>    {</a:t>
            </a:r>
          </a:p>
          <a:p>
            <a:pPr>
              <a:spcBef>
                <a:spcPts val="600"/>
              </a:spcBef>
            </a:pPr>
            <a:r>
              <a:rPr lang="en-US" sz="1400" cap="none" dirty="0"/>
              <a:t>      text: 'Keep all state in a single tree',</a:t>
            </a:r>
          </a:p>
          <a:p>
            <a:pPr>
              <a:spcBef>
                <a:spcPts val="600"/>
              </a:spcBef>
            </a:pPr>
            <a:r>
              <a:rPr lang="en-US" sz="1400" cap="none" dirty="0"/>
              <a:t>      completed: false</a:t>
            </a:r>
          </a:p>
          <a:p>
            <a:pPr>
              <a:spcBef>
                <a:spcPts val="600"/>
              </a:spcBef>
            </a:pPr>
            <a:r>
              <a:rPr lang="en-US" sz="1400" cap="none" dirty="0"/>
              <a:t>    }</a:t>
            </a:r>
          </a:p>
          <a:p>
            <a:pPr>
              <a:spcBef>
                <a:spcPts val="600"/>
              </a:spcBef>
            </a:pPr>
            <a:r>
              <a:rPr lang="en-US" sz="1400" cap="none" dirty="0"/>
              <a:t>  ]</a:t>
            </a:r>
          </a:p>
          <a:p>
            <a:pPr>
              <a:spcBef>
                <a:spcPts val="600"/>
              </a:spcBef>
            </a:pPr>
            <a:r>
              <a:rPr lang="en-US" sz="1400" cap="none" dirty="0"/>
              <a:t>}</a:t>
            </a:r>
          </a:p>
        </p:txBody>
      </p:sp>
      <p:pic>
        <p:nvPicPr>
          <p:cNvPr id="6" name="Picture 10" descr="Image result for redux flow with animation"/>
          <p:cNvPicPr>
            <a:picLocks noChangeAspect="1" noChangeArrowheads="1" noCrop="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3429" y="1157239"/>
            <a:ext cx="5847184" cy="4631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8291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Action</a:t>
            </a:r>
          </a:p>
        </p:txBody>
      </p:sp>
      <p:sp>
        <p:nvSpPr>
          <p:cNvPr id="5" name="Slide Number Placeholder 4"/>
          <p:cNvSpPr>
            <a:spLocks noGrp="1"/>
          </p:cNvSpPr>
          <p:nvPr>
            <p:ph type="sldNum" sz="quarter" idx="10"/>
          </p:nvPr>
        </p:nvSpPr>
        <p:spPr/>
        <p:txBody>
          <a:bodyPr/>
          <a:lstStyle/>
          <a:p>
            <a:fld id="{AF78A34C-97A6-412B-A846-E82809DA6696}" type="slidenum">
              <a:rPr lang="en-US" smtClean="0"/>
              <a:t>13</a:t>
            </a:fld>
            <a:endParaRPr lang="en-US" dirty="0"/>
          </a:p>
        </p:txBody>
      </p:sp>
      <p:sp>
        <p:nvSpPr>
          <p:cNvPr id="7" name="Content Placeholder 2"/>
          <p:cNvSpPr>
            <a:spLocks noGrp="1"/>
          </p:cNvSpPr>
          <p:nvPr>
            <p:ph idx="3"/>
          </p:nvPr>
        </p:nvSpPr>
        <p:spPr>
          <a:xfrm>
            <a:off x="311151" y="1085851"/>
            <a:ext cx="8535986" cy="5376834"/>
          </a:xfrm>
        </p:spPr>
        <p:txBody>
          <a:bodyPr/>
          <a:lstStyle/>
          <a:p>
            <a:pPr>
              <a:spcBef>
                <a:spcPts val="600"/>
              </a:spcBef>
            </a:pPr>
            <a:r>
              <a:rPr lang="en-US" sz="1400" cap="none" dirty="0"/>
              <a:t>interface action {</a:t>
            </a:r>
          </a:p>
          <a:p>
            <a:pPr>
              <a:spcBef>
                <a:spcPts val="600"/>
              </a:spcBef>
            </a:pPr>
            <a:r>
              <a:rPr lang="en-US" sz="1400" cap="none" dirty="0"/>
              <a:t>  type: string;</a:t>
            </a:r>
          </a:p>
          <a:p>
            <a:pPr>
              <a:spcBef>
                <a:spcPts val="600"/>
              </a:spcBef>
            </a:pPr>
            <a:r>
              <a:rPr lang="en-US" sz="1400" cap="none" dirty="0"/>
              <a:t>  payload?: any;</a:t>
            </a:r>
          </a:p>
          <a:p>
            <a:pPr>
              <a:spcBef>
                <a:spcPts val="600"/>
              </a:spcBef>
            </a:pPr>
            <a:r>
              <a:rPr lang="en-US" sz="1400" cap="none" dirty="0"/>
              <a:t>}</a:t>
            </a:r>
          </a:p>
          <a:p>
            <a:pPr>
              <a:spcBef>
                <a:spcPts val="600"/>
              </a:spcBef>
            </a:pPr>
            <a:endParaRPr lang="en-US" sz="1400" cap="none" dirty="0"/>
          </a:p>
          <a:p>
            <a:pPr>
              <a:spcBef>
                <a:spcPts val="600"/>
              </a:spcBef>
            </a:pPr>
            <a:r>
              <a:rPr lang="en-US" sz="1400" cap="none" dirty="0" err="1"/>
              <a:t>store.dispatch</a:t>
            </a:r>
            <a:r>
              <a:rPr lang="en-US" sz="1400" cap="none" dirty="0"/>
              <a:t>({</a:t>
            </a:r>
          </a:p>
          <a:p>
            <a:pPr>
              <a:spcBef>
                <a:spcPts val="600"/>
              </a:spcBef>
            </a:pPr>
            <a:r>
              <a:rPr lang="en-US" sz="1400" cap="none" dirty="0"/>
              <a:t>  type: 'COMPLETE_TODO',</a:t>
            </a:r>
          </a:p>
          <a:p>
            <a:pPr>
              <a:spcBef>
                <a:spcPts val="600"/>
              </a:spcBef>
            </a:pPr>
            <a:r>
              <a:rPr lang="en-US" sz="1400" cap="none" dirty="0"/>
              <a:t>  index: 1</a:t>
            </a:r>
          </a:p>
          <a:p>
            <a:pPr>
              <a:spcBef>
                <a:spcPts val="600"/>
              </a:spcBef>
            </a:pPr>
            <a:r>
              <a:rPr lang="en-US" sz="1400" cap="none" dirty="0"/>
              <a:t>})</a:t>
            </a:r>
          </a:p>
          <a:p>
            <a:pPr>
              <a:spcBef>
                <a:spcPts val="600"/>
              </a:spcBef>
            </a:pPr>
            <a:r>
              <a:rPr lang="en-US" sz="1400" cap="none" dirty="0" err="1"/>
              <a:t>store.dispatch</a:t>
            </a:r>
            <a:r>
              <a:rPr lang="en-US" sz="1400" cap="none" dirty="0"/>
              <a:t>({</a:t>
            </a:r>
          </a:p>
          <a:p>
            <a:pPr>
              <a:spcBef>
                <a:spcPts val="600"/>
              </a:spcBef>
            </a:pPr>
            <a:r>
              <a:rPr lang="en-US" sz="1400" cap="none" dirty="0"/>
              <a:t>  type: 'SET_VISIBILITY_FILTER',</a:t>
            </a:r>
          </a:p>
          <a:p>
            <a:pPr>
              <a:spcBef>
                <a:spcPts val="600"/>
              </a:spcBef>
            </a:pPr>
            <a:r>
              <a:rPr lang="en-US" sz="1400" cap="none" dirty="0"/>
              <a:t>  filter: 'SHOW_COMPLETED'</a:t>
            </a:r>
          </a:p>
          <a:p>
            <a:pPr>
              <a:spcBef>
                <a:spcPts val="600"/>
              </a:spcBef>
            </a:pPr>
            <a:r>
              <a:rPr lang="en-US" sz="1400" cap="none" dirty="0"/>
              <a:t>})</a:t>
            </a:r>
          </a:p>
        </p:txBody>
      </p:sp>
      <p:pic>
        <p:nvPicPr>
          <p:cNvPr id="6" name="Picture 10" descr="Image result for redux flow with animation"/>
          <p:cNvPicPr>
            <a:picLocks noChangeAspect="1" noChangeArrowheads="1" noCrop="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3429" y="1157239"/>
            <a:ext cx="5847184" cy="4631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1593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Reducer (pure function)</a:t>
            </a:r>
          </a:p>
        </p:txBody>
      </p:sp>
      <p:sp>
        <p:nvSpPr>
          <p:cNvPr id="5" name="Slide Number Placeholder 4"/>
          <p:cNvSpPr>
            <a:spLocks noGrp="1"/>
          </p:cNvSpPr>
          <p:nvPr>
            <p:ph type="sldNum" sz="quarter" idx="10"/>
          </p:nvPr>
        </p:nvSpPr>
        <p:spPr/>
        <p:txBody>
          <a:bodyPr/>
          <a:lstStyle/>
          <a:p>
            <a:fld id="{AF78A34C-97A6-412B-A846-E82809DA6696}" type="slidenum">
              <a:rPr lang="en-US" smtClean="0"/>
              <a:t>14</a:t>
            </a:fld>
            <a:endParaRPr lang="en-US" dirty="0"/>
          </a:p>
        </p:txBody>
      </p:sp>
      <p:sp>
        <p:nvSpPr>
          <p:cNvPr id="7" name="Content Placeholder 2"/>
          <p:cNvSpPr>
            <a:spLocks noGrp="1"/>
          </p:cNvSpPr>
          <p:nvPr>
            <p:ph idx="3"/>
          </p:nvPr>
        </p:nvSpPr>
        <p:spPr>
          <a:xfrm>
            <a:off x="311151" y="1085851"/>
            <a:ext cx="8535986" cy="5376834"/>
          </a:xfrm>
        </p:spPr>
        <p:txBody>
          <a:bodyPr/>
          <a:lstStyle/>
          <a:p>
            <a:pPr>
              <a:spcBef>
                <a:spcPts val="600"/>
              </a:spcBef>
            </a:pPr>
            <a:r>
              <a:rPr lang="en-US" sz="1400" cap="none" dirty="0"/>
              <a:t>interface reducer&lt;t&gt; {</a:t>
            </a:r>
          </a:p>
          <a:p>
            <a:pPr>
              <a:spcBef>
                <a:spcPts val="600"/>
              </a:spcBef>
            </a:pPr>
            <a:r>
              <a:rPr lang="en-US" sz="1400" cap="none" dirty="0"/>
              <a:t>  (state: T, action: action): T;</a:t>
            </a:r>
          </a:p>
          <a:p>
            <a:pPr>
              <a:spcBef>
                <a:spcPts val="600"/>
              </a:spcBef>
            </a:pPr>
            <a:r>
              <a:rPr lang="en-US" sz="1400" cap="none" dirty="0"/>
              <a:t>}</a:t>
            </a:r>
          </a:p>
          <a:p>
            <a:pPr>
              <a:spcBef>
                <a:spcPts val="600"/>
              </a:spcBef>
            </a:pPr>
            <a:endParaRPr lang="en-US" sz="1400" dirty="0"/>
          </a:p>
          <a:p>
            <a:pPr>
              <a:spcBef>
                <a:spcPts val="600"/>
              </a:spcBef>
            </a:pPr>
            <a:r>
              <a:rPr lang="en-US" sz="1400" cap="none" dirty="0"/>
              <a:t>function </a:t>
            </a:r>
            <a:r>
              <a:rPr lang="en-US" sz="1400" cap="none" dirty="0" err="1"/>
              <a:t>visibilityfilter</a:t>
            </a:r>
            <a:endParaRPr lang="en-US" sz="1400" cap="none" dirty="0"/>
          </a:p>
          <a:p>
            <a:pPr>
              <a:spcBef>
                <a:spcPts val="600"/>
              </a:spcBef>
            </a:pPr>
            <a:r>
              <a:rPr lang="en-US" sz="1400" cap="none" dirty="0"/>
              <a:t>	(state = 'SHOW_ALL', action) {</a:t>
            </a:r>
          </a:p>
          <a:p>
            <a:pPr>
              <a:spcBef>
                <a:spcPts val="600"/>
              </a:spcBef>
            </a:pPr>
            <a:r>
              <a:rPr lang="en-US" sz="1400" cap="none" dirty="0"/>
              <a:t>  switch (</a:t>
            </a:r>
            <a:r>
              <a:rPr lang="en-US" sz="1400" cap="none" dirty="0" err="1"/>
              <a:t>action.Type</a:t>
            </a:r>
            <a:r>
              <a:rPr lang="en-US" sz="1400" cap="none" dirty="0"/>
              <a:t>) {</a:t>
            </a:r>
          </a:p>
          <a:p>
            <a:pPr>
              <a:spcBef>
                <a:spcPts val="600"/>
              </a:spcBef>
            </a:pPr>
            <a:r>
              <a:rPr lang="en-US" sz="1400" cap="none" dirty="0"/>
              <a:t>    case 'SET_VISIBILITY_FILTER':</a:t>
            </a:r>
          </a:p>
          <a:p>
            <a:pPr>
              <a:spcBef>
                <a:spcPts val="600"/>
              </a:spcBef>
            </a:pPr>
            <a:r>
              <a:rPr lang="en-US" sz="1400" cap="none" dirty="0"/>
              <a:t>      return </a:t>
            </a:r>
            <a:r>
              <a:rPr lang="en-US" sz="1400" cap="none" dirty="0" err="1"/>
              <a:t>action.Filter</a:t>
            </a:r>
            <a:endParaRPr lang="en-US" sz="1400" cap="none" dirty="0"/>
          </a:p>
          <a:p>
            <a:pPr>
              <a:spcBef>
                <a:spcPts val="600"/>
              </a:spcBef>
            </a:pPr>
            <a:r>
              <a:rPr lang="en-US" sz="1400" cap="none" dirty="0"/>
              <a:t>    default:</a:t>
            </a:r>
          </a:p>
          <a:p>
            <a:pPr>
              <a:spcBef>
                <a:spcPts val="600"/>
              </a:spcBef>
            </a:pPr>
            <a:r>
              <a:rPr lang="en-US" sz="1400" cap="none" dirty="0"/>
              <a:t>      return state</a:t>
            </a:r>
          </a:p>
          <a:p>
            <a:pPr>
              <a:spcBef>
                <a:spcPts val="600"/>
              </a:spcBef>
            </a:pPr>
            <a:r>
              <a:rPr lang="en-US" sz="1400" cap="none" dirty="0"/>
              <a:t>  }</a:t>
            </a:r>
          </a:p>
          <a:p>
            <a:pPr>
              <a:spcBef>
                <a:spcPts val="600"/>
              </a:spcBef>
            </a:pPr>
            <a:r>
              <a:rPr lang="en-US" sz="1400" cap="none" dirty="0"/>
              <a:t>}</a:t>
            </a:r>
          </a:p>
        </p:txBody>
      </p:sp>
      <p:pic>
        <p:nvPicPr>
          <p:cNvPr id="6" name="Picture 10" descr="Image result for redux flow with animation"/>
          <p:cNvPicPr>
            <a:picLocks noChangeAspect="1" noChangeArrowheads="1" noCrop="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83429" y="1157239"/>
            <a:ext cx="5847184" cy="4631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97110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dirty="0"/>
              <a:t>demo</a:t>
            </a:r>
          </a:p>
        </p:txBody>
      </p:sp>
    </p:spTree>
    <p:extLst>
      <p:ext uri="{BB962C8B-B14F-4D97-AF65-F5344CB8AC3E}">
        <p14:creationId xmlns:p14="http://schemas.microsoft.com/office/powerpoint/2010/main" val="2352764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Three Principles</a:t>
            </a:r>
          </a:p>
        </p:txBody>
      </p:sp>
      <p:sp>
        <p:nvSpPr>
          <p:cNvPr id="5" name="Slide Number Placeholder 4"/>
          <p:cNvSpPr>
            <a:spLocks noGrp="1"/>
          </p:cNvSpPr>
          <p:nvPr>
            <p:ph type="sldNum" sz="quarter" idx="10"/>
          </p:nvPr>
        </p:nvSpPr>
        <p:spPr/>
        <p:txBody>
          <a:bodyPr/>
          <a:lstStyle/>
          <a:p>
            <a:fld id="{AF78A34C-97A6-412B-A846-E82809DA6696}" type="slidenum">
              <a:rPr lang="en-US" smtClean="0"/>
              <a:t>16</a:t>
            </a:fld>
            <a:endParaRPr lang="en-US" dirty="0"/>
          </a:p>
        </p:txBody>
      </p:sp>
      <p:sp>
        <p:nvSpPr>
          <p:cNvPr id="7" name="Content Placeholder 2"/>
          <p:cNvSpPr>
            <a:spLocks noGrp="1"/>
          </p:cNvSpPr>
          <p:nvPr>
            <p:ph idx="3"/>
          </p:nvPr>
        </p:nvSpPr>
        <p:spPr>
          <a:xfrm>
            <a:off x="311151" y="1405811"/>
            <a:ext cx="8535986" cy="5056873"/>
          </a:xfrm>
        </p:spPr>
        <p:txBody>
          <a:bodyPr/>
          <a:lstStyle/>
          <a:p>
            <a:pPr marL="285750" indent="-285750">
              <a:spcBef>
                <a:spcPts val="600"/>
              </a:spcBef>
              <a:buFont typeface="Arial" panose="020B0604020202020204" pitchFamily="34" charset="0"/>
              <a:buChar char="•"/>
            </a:pPr>
            <a:r>
              <a:rPr lang="en-US" sz="1400" dirty="0"/>
              <a:t>Single source of truth(store)</a:t>
            </a:r>
          </a:p>
          <a:p>
            <a:pPr marL="285750" indent="-285750">
              <a:spcBef>
                <a:spcPts val="600"/>
              </a:spcBef>
              <a:buFont typeface="Arial" panose="020B0604020202020204" pitchFamily="34" charset="0"/>
              <a:buChar char="•"/>
            </a:pPr>
            <a:r>
              <a:rPr lang="en-US" sz="1400" dirty="0"/>
              <a:t>State is read-only(only way to change the state is to emit an action)</a:t>
            </a:r>
          </a:p>
          <a:p>
            <a:pPr marL="285750" indent="-285750">
              <a:spcBef>
                <a:spcPts val="600"/>
              </a:spcBef>
              <a:buFont typeface="Arial" panose="020B0604020202020204" pitchFamily="34" charset="0"/>
              <a:buChar char="•"/>
            </a:pPr>
            <a:r>
              <a:rPr lang="en-US" sz="1400" dirty="0"/>
              <a:t>Changes are made with pure functions(reducers)</a:t>
            </a:r>
          </a:p>
        </p:txBody>
      </p:sp>
    </p:spTree>
    <p:extLst>
      <p:ext uri="{BB962C8B-B14F-4D97-AF65-F5344CB8AC3E}">
        <p14:creationId xmlns:p14="http://schemas.microsoft.com/office/powerpoint/2010/main" val="3888162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Combined Reducers</a:t>
            </a:r>
          </a:p>
        </p:txBody>
      </p:sp>
      <p:sp>
        <p:nvSpPr>
          <p:cNvPr id="5" name="Slide Number Placeholder 4"/>
          <p:cNvSpPr>
            <a:spLocks noGrp="1"/>
          </p:cNvSpPr>
          <p:nvPr>
            <p:ph type="sldNum" sz="quarter" idx="10"/>
          </p:nvPr>
        </p:nvSpPr>
        <p:spPr/>
        <p:txBody>
          <a:bodyPr/>
          <a:lstStyle/>
          <a:p>
            <a:fld id="{AF78A34C-97A6-412B-A846-E82809DA6696}" type="slidenum">
              <a:rPr lang="en-US" smtClean="0"/>
              <a:t>17</a:t>
            </a:fld>
            <a:endParaRPr lang="en-US" dirty="0"/>
          </a:p>
        </p:txBody>
      </p:sp>
      <p:sp>
        <p:nvSpPr>
          <p:cNvPr id="7" name="Content Placeholder 2"/>
          <p:cNvSpPr>
            <a:spLocks noGrp="1"/>
          </p:cNvSpPr>
          <p:nvPr>
            <p:ph idx="3"/>
          </p:nvPr>
        </p:nvSpPr>
        <p:spPr>
          <a:xfrm>
            <a:off x="311151" y="1405811"/>
            <a:ext cx="8535986" cy="5056873"/>
          </a:xfrm>
        </p:spPr>
        <p:txBody>
          <a:bodyPr/>
          <a:lstStyle/>
          <a:p>
            <a:pPr>
              <a:spcBef>
                <a:spcPts val="600"/>
              </a:spcBef>
            </a:pPr>
            <a:r>
              <a:rPr lang="en-US" sz="1400" dirty="0"/>
              <a:t>export default function </a:t>
            </a:r>
            <a:r>
              <a:rPr lang="en-US" sz="1400" dirty="0" err="1"/>
              <a:t>todoApp</a:t>
            </a:r>
            <a:r>
              <a:rPr lang="en-US" sz="1400" dirty="0"/>
              <a:t>(state = {}, action) {</a:t>
            </a:r>
          </a:p>
          <a:p>
            <a:pPr>
              <a:spcBef>
                <a:spcPts val="600"/>
              </a:spcBef>
            </a:pPr>
            <a:r>
              <a:rPr lang="en-US" sz="1400" dirty="0"/>
              <a:t>  return {</a:t>
            </a:r>
          </a:p>
          <a:p>
            <a:pPr>
              <a:spcBef>
                <a:spcPts val="600"/>
              </a:spcBef>
            </a:pPr>
            <a:r>
              <a:rPr lang="en-US" sz="1400" dirty="0"/>
              <a:t>    </a:t>
            </a:r>
            <a:r>
              <a:rPr lang="en-US" sz="1400" dirty="0" err="1"/>
              <a:t>visibilityFilter</a:t>
            </a:r>
            <a:r>
              <a:rPr lang="en-US" sz="1400" dirty="0"/>
              <a:t>: </a:t>
            </a:r>
            <a:r>
              <a:rPr lang="en-US" sz="1400" dirty="0" err="1"/>
              <a:t>visibilityFilter</a:t>
            </a:r>
            <a:r>
              <a:rPr lang="en-US" sz="1400" dirty="0"/>
              <a:t>(</a:t>
            </a:r>
            <a:r>
              <a:rPr lang="en-US" sz="1400" dirty="0" err="1"/>
              <a:t>state.visibilityFilter</a:t>
            </a:r>
            <a:r>
              <a:rPr lang="en-US" sz="1400" dirty="0"/>
              <a:t>, action),</a:t>
            </a:r>
          </a:p>
          <a:p>
            <a:pPr>
              <a:spcBef>
                <a:spcPts val="600"/>
              </a:spcBef>
            </a:pPr>
            <a:r>
              <a:rPr lang="en-US" sz="1400" dirty="0"/>
              <a:t>    </a:t>
            </a:r>
            <a:r>
              <a:rPr lang="en-US" sz="1400" dirty="0" err="1"/>
              <a:t>todos</a:t>
            </a:r>
            <a:r>
              <a:rPr lang="en-US" sz="1400" dirty="0"/>
              <a:t>: </a:t>
            </a:r>
            <a:r>
              <a:rPr lang="en-US" sz="1400" dirty="0" err="1"/>
              <a:t>todos</a:t>
            </a:r>
            <a:r>
              <a:rPr lang="en-US" sz="1400" dirty="0"/>
              <a:t>(</a:t>
            </a:r>
            <a:r>
              <a:rPr lang="en-US" sz="1400" dirty="0" err="1"/>
              <a:t>state.todos</a:t>
            </a:r>
            <a:r>
              <a:rPr lang="en-US" sz="1400" dirty="0"/>
              <a:t>, action)</a:t>
            </a:r>
          </a:p>
          <a:p>
            <a:pPr>
              <a:spcBef>
                <a:spcPts val="600"/>
              </a:spcBef>
            </a:pPr>
            <a:r>
              <a:rPr lang="en-US" sz="1400" dirty="0"/>
              <a:t>  }</a:t>
            </a:r>
          </a:p>
          <a:p>
            <a:pPr>
              <a:spcBef>
                <a:spcPts val="600"/>
              </a:spcBef>
            </a:pPr>
            <a:r>
              <a:rPr lang="en-US" sz="1400" dirty="0"/>
              <a:t>}</a:t>
            </a:r>
          </a:p>
          <a:p>
            <a:pPr>
              <a:spcBef>
                <a:spcPts val="600"/>
              </a:spcBef>
            </a:pPr>
            <a:endParaRPr lang="en-US" sz="1400" dirty="0"/>
          </a:p>
          <a:p>
            <a:pPr>
              <a:spcBef>
                <a:spcPts val="600"/>
              </a:spcBef>
            </a:pPr>
            <a:r>
              <a:rPr lang="en-US" sz="1400" dirty="0" err="1"/>
              <a:t>const</a:t>
            </a:r>
            <a:r>
              <a:rPr lang="en-US" sz="1400" dirty="0"/>
              <a:t> reducer = </a:t>
            </a:r>
            <a:r>
              <a:rPr lang="en-US" sz="1400" dirty="0" err="1"/>
              <a:t>combineReducers</a:t>
            </a:r>
            <a:r>
              <a:rPr lang="en-US" sz="1400" dirty="0"/>
              <a:t>({</a:t>
            </a:r>
          </a:p>
          <a:p>
            <a:pPr>
              <a:spcBef>
                <a:spcPts val="600"/>
              </a:spcBef>
            </a:pPr>
            <a:r>
              <a:rPr lang="en-US" sz="1400" dirty="0"/>
              <a:t>  a: </a:t>
            </a:r>
            <a:r>
              <a:rPr lang="en-US" sz="1400" dirty="0" err="1"/>
              <a:t>doSomethingWithA</a:t>
            </a:r>
            <a:r>
              <a:rPr lang="en-US" sz="1400" dirty="0"/>
              <a:t>,</a:t>
            </a:r>
          </a:p>
          <a:p>
            <a:pPr>
              <a:spcBef>
                <a:spcPts val="600"/>
              </a:spcBef>
            </a:pPr>
            <a:r>
              <a:rPr lang="en-US" sz="1400" dirty="0"/>
              <a:t>  b: </a:t>
            </a:r>
            <a:r>
              <a:rPr lang="en-US" sz="1400" dirty="0" err="1"/>
              <a:t>processB</a:t>
            </a:r>
            <a:r>
              <a:rPr lang="en-US" sz="1400" dirty="0"/>
              <a:t>,</a:t>
            </a:r>
          </a:p>
          <a:p>
            <a:pPr>
              <a:spcBef>
                <a:spcPts val="600"/>
              </a:spcBef>
            </a:pPr>
            <a:r>
              <a:rPr lang="en-US" sz="1400" dirty="0"/>
              <a:t>  c: c</a:t>
            </a:r>
          </a:p>
          <a:p>
            <a:pPr>
              <a:spcBef>
                <a:spcPts val="600"/>
              </a:spcBef>
            </a:pPr>
            <a:r>
              <a:rPr lang="en-US" sz="1400" dirty="0"/>
              <a:t>})</a:t>
            </a:r>
          </a:p>
        </p:txBody>
      </p:sp>
    </p:spTree>
    <p:extLst>
      <p:ext uri="{BB962C8B-B14F-4D97-AF65-F5344CB8AC3E}">
        <p14:creationId xmlns:p14="http://schemas.microsoft.com/office/powerpoint/2010/main" val="1228693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Trade-off</a:t>
            </a:r>
          </a:p>
        </p:txBody>
      </p:sp>
      <p:sp>
        <p:nvSpPr>
          <p:cNvPr id="5" name="Slide Number Placeholder 4"/>
          <p:cNvSpPr>
            <a:spLocks noGrp="1"/>
          </p:cNvSpPr>
          <p:nvPr>
            <p:ph type="sldNum" sz="quarter" idx="10"/>
          </p:nvPr>
        </p:nvSpPr>
        <p:spPr/>
        <p:txBody>
          <a:bodyPr/>
          <a:lstStyle/>
          <a:p>
            <a:fld id="{AF78A34C-97A6-412B-A846-E82809DA6696}" type="slidenum">
              <a:rPr lang="en-US" smtClean="0"/>
              <a:t>18</a:t>
            </a:fld>
            <a:endParaRPr lang="en-US" dirty="0"/>
          </a:p>
        </p:txBody>
      </p:sp>
      <p:sp>
        <p:nvSpPr>
          <p:cNvPr id="7" name="Content Placeholder 2"/>
          <p:cNvSpPr>
            <a:spLocks noGrp="1"/>
          </p:cNvSpPr>
          <p:nvPr>
            <p:ph idx="3"/>
          </p:nvPr>
        </p:nvSpPr>
        <p:spPr>
          <a:xfrm>
            <a:off x="311151" y="1405811"/>
            <a:ext cx="8535986" cy="5056873"/>
          </a:xfrm>
        </p:spPr>
        <p:txBody>
          <a:bodyPr/>
          <a:lstStyle/>
          <a:p>
            <a:pPr marL="285750" indent="-285750">
              <a:spcBef>
                <a:spcPts val="600"/>
              </a:spcBef>
              <a:buFont typeface="Arial" panose="020B0604020202020204" pitchFamily="34" charset="0"/>
              <a:buChar char="•"/>
            </a:pPr>
            <a:r>
              <a:rPr lang="en-US" sz="1400" dirty="0"/>
              <a:t>Describe application state as plain objects and arrays.</a:t>
            </a:r>
          </a:p>
          <a:p>
            <a:pPr marL="285750" indent="-285750">
              <a:spcBef>
                <a:spcPts val="600"/>
              </a:spcBef>
              <a:buFont typeface="Arial" panose="020B0604020202020204" pitchFamily="34" charset="0"/>
              <a:buChar char="•"/>
            </a:pPr>
            <a:r>
              <a:rPr lang="en-US" sz="1400" dirty="0"/>
              <a:t>Describe changes in the system as plain objects.</a:t>
            </a:r>
          </a:p>
          <a:p>
            <a:pPr marL="285750" indent="-285750">
              <a:spcBef>
                <a:spcPts val="600"/>
              </a:spcBef>
              <a:buFont typeface="Arial" panose="020B0604020202020204" pitchFamily="34" charset="0"/>
              <a:buChar char="•"/>
            </a:pPr>
            <a:r>
              <a:rPr lang="en-US" sz="1400" dirty="0"/>
              <a:t>Describe the logic for handling changes as pure functions.</a:t>
            </a:r>
          </a:p>
          <a:p>
            <a:pPr marL="285750" indent="-285750">
              <a:spcBef>
                <a:spcPts val="600"/>
              </a:spcBef>
              <a:buFont typeface="Arial" panose="020B0604020202020204" pitchFamily="34" charset="0"/>
              <a:buChar char="•"/>
            </a:pPr>
            <a:r>
              <a:rPr lang="en-US" sz="1400" dirty="0"/>
              <a:t>Verbose coding.</a:t>
            </a:r>
          </a:p>
        </p:txBody>
      </p:sp>
    </p:spTree>
    <p:extLst>
      <p:ext uri="{BB962C8B-B14F-4D97-AF65-F5344CB8AC3E}">
        <p14:creationId xmlns:p14="http://schemas.microsoft.com/office/powerpoint/2010/main" val="2335731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Libraries</a:t>
            </a:r>
          </a:p>
        </p:txBody>
      </p:sp>
      <p:sp>
        <p:nvSpPr>
          <p:cNvPr id="5" name="Slide Number Placeholder 4"/>
          <p:cNvSpPr>
            <a:spLocks noGrp="1"/>
          </p:cNvSpPr>
          <p:nvPr>
            <p:ph type="sldNum" sz="quarter" idx="10"/>
          </p:nvPr>
        </p:nvSpPr>
        <p:spPr/>
        <p:txBody>
          <a:bodyPr/>
          <a:lstStyle/>
          <a:p>
            <a:fld id="{AF78A34C-97A6-412B-A846-E82809DA6696}" type="slidenum">
              <a:rPr lang="en-US" smtClean="0"/>
              <a:t>19</a:t>
            </a:fld>
            <a:endParaRPr lang="en-US" dirty="0"/>
          </a:p>
        </p:txBody>
      </p:sp>
      <p:sp>
        <p:nvSpPr>
          <p:cNvPr id="7" name="Content Placeholder 2"/>
          <p:cNvSpPr>
            <a:spLocks noGrp="1"/>
          </p:cNvSpPr>
          <p:nvPr>
            <p:ph idx="3"/>
          </p:nvPr>
        </p:nvSpPr>
        <p:spPr>
          <a:xfrm>
            <a:off x="311151" y="1405811"/>
            <a:ext cx="8535986" cy="5056873"/>
          </a:xfrm>
        </p:spPr>
        <p:txBody>
          <a:bodyPr/>
          <a:lstStyle/>
          <a:p>
            <a:pPr marL="285750" indent="-285750">
              <a:spcBef>
                <a:spcPts val="600"/>
              </a:spcBef>
              <a:buFont typeface="Arial" panose="020B0604020202020204" pitchFamily="34" charset="0"/>
              <a:buChar char="•"/>
            </a:pPr>
            <a:r>
              <a:rPr lang="en-US" b="0" dirty="0"/>
              <a:t>React Redux</a:t>
            </a:r>
          </a:p>
          <a:p>
            <a:pPr marL="690563" lvl="3" indent="-285750">
              <a:spcBef>
                <a:spcPts val="600"/>
              </a:spcBef>
            </a:pPr>
            <a:r>
              <a:rPr lang="en-US" sz="1200" dirty="0"/>
              <a:t>https://github.com/reactjs/react-redux</a:t>
            </a:r>
          </a:p>
          <a:p>
            <a:pPr marL="285750" indent="-285750">
              <a:spcBef>
                <a:spcPts val="600"/>
              </a:spcBef>
              <a:buFont typeface="Arial" panose="020B0604020202020204" pitchFamily="34" charset="0"/>
              <a:buChar char="•"/>
            </a:pPr>
            <a:r>
              <a:rPr lang="en-US" sz="1400" dirty="0"/>
              <a:t>Angular-redux</a:t>
            </a:r>
          </a:p>
          <a:p>
            <a:pPr marL="690563" lvl="3" indent="-285750">
              <a:spcBef>
                <a:spcPts val="600"/>
              </a:spcBef>
            </a:pPr>
            <a:r>
              <a:rPr lang="en-US" sz="1200" dirty="0"/>
              <a:t>https://github.com/angular-redux/store</a:t>
            </a:r>
          </a:p>
          <a:p>
            <a:pPr marL="285750" indent="-285750">
              <a:spcBef>
                <a:spcPts val="600"/>
              </a:spcBef>
              <a:buFont typeface="Arial" panose="020B0604020202020204" pitchFamily="34" charset="0"/>
              <a:buChar char="•"/>
            </a:pPr>
            <a:r>
              <a:rPr lang="en-US" sz="1400" dirty="0"/>
              <a:t>Polymer-redux</a:t>
            </a:r>
          </a:p>
          <a:p>
            <a:pPr marL="690563" lvl="3" indent="-285750">
              <a:spcBef>
                <a:spcPts val="600"/>
              </a:spcBef>
            </a:pPr>
            <a:r>
              <a:rPr lang="en-US" sz="1200" dirty="0"/>
              <a:t>https://github.com/tur-nr/polymer-redux</a:t>
            </a:r>
          </a:p>
          <a:p>
            <a:pPr marL="285750" indent="-285750">
              <a:spcBef>
                <a:spcPts val="600"/>
              </a:spcBef>
              <a:buFont typeface="Arial" panose="020B0604020202020204" pitchFamily="34" charset="0"/>
              <a:buChar char="•"/>
            </a:pPr>
            <a:r>
              <a:rPr lang="en-US" sz="1400" dirty="0" err="1"/>
              <a:t>Vue</a:t>
            </a:r>
            <a:r>
              <a:rPr lang="en-US" sz="1400" dirty="0"/>
              <a:t>-redux</a:t>
            </a:r>
          </a:p>
          <a:p>
            <a:pPr marL="690563" lvl="3" indent="-285750">
              <a:spcBef>
                <a:spcPts val="600"/>
              </a:spcBef>
            </a:pPr>
            <a:r>
              <a:rPr lang="en-US" sz="1200" dirty="0"/>
              <a:t>https://github.com/revue/revue</a:t>
            </a:r>
            <a:endParaRPr lang="en-US" sz="1400" dirty="0"/>
          </a:p>
        </p:txBody>
      </p:sp>
    </p:spTree>
    <p:extLst>
      <p:ext uri="{BB962C8B-B14F-4D97-AF65-F5344CB8AC3E}">
        <p14:creationId xmlns:p14="http://schemas.microsoft.com/office/powerpoint/2010/main" val="3060568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2800" dirty="0"/>
              <a:t>What is the Web Platform?</a:t>
            </a:r>
            <a:endParaRPr lang="en-US" sz="3200" dirty="0"/>
          </a:p>
        </p:txBody>
      </p:sp>
      <p:sp>
        <p:nvSpPr>
          <p:cNvPr id="5" name="Slide Number Placeholder 4"/>
          <p:cNvSpPr>
            <a:spLocks noGrp="1"/>
          </p:cNvSpPr>
          <p:nvPr>
            <p:ph type="sldNum" sz="quarter" idx="10"/>
          </p:nvPr>
        </p:nvSpPr>
        <p:spPr/>
        <p:txBody>
          <a:bodyPr/>
          <a:lstStyle/>
          <a:p>
            <a:fld id="{AF78A34C-97A6-412B-A846-E82809DA6696}" type="slidenum">
              <a:rPr lang="en-US" smtClean="0"/>
              <a:t>2</a:t>
            </a:fld>
            <a:endParaRPr lang="en-US" dirty="0"/>
          </a:p>
        </p:txBody>
      </p:sp>
      <p:sp>
        <p:nvSpPr>
          <p:cNvPr id="7" name="Content Placeholder 2"/>
          <p:cNvSpPr>
            <a:spLocks noGrp="1"/>
          </p:cNvSpPr>
          <p:nvPr>
            <p:ph idx="3"/>
          </p:nvPr>
        </p:nvSpPr>
        <p:spPr>
          <a:xfrm>
            <a:off x="311151" y="828674"/>
            <a:ext cx="8535986" cy="5634011"/>
          </a:xfrm>
        </p:spPr>
        <p:txBody>
          <a:bodyPr/>
          <a:lstStyle/>
          <a:p>
            <a:pPr marL="171450" lvl="2" indent="-171450">
              <a:buClrTx/>
              <a:buSzTx/>
            </a:pPr>
            <a:endParaRPr lang="en-US" sz="1100" b="1" dirty="0">
              <a:solidFill>
                <a:schemeClr val="accent3"/>
              </a:solidFill>
            </a:endParaRPr>
          </a:p>
          <a:p>
            <a:pPr marL="171450" lvl="2" indent="-171450">
              <a:buClrTx/>
              <a:buSzTx/>
            </a:pPr>
            <a:r>
              <a:rPr lang="en-US" sz="2400" b="1" dirty="0">
                <a:solidFill>
                  <a:schemeClr val="accent3"/>
                </a:solidFill>
              </a:rPr>
              <a:t>Single Sign On</a:t>
            </a:r>
          </a:p>
          <a:p>
            <a:pPr marL="171450" lvl="2" indent="-171450">
              <a:buClrTx/>
              <a:buSzTx/>
            </a:pPr>
            <a:r>
              <a:rPr lang="en-US" sz="2400" b="1" dirty="0">
                <a:solidFill>
                  <a:schemeClr val="accent3"/>
                </a:solidFill>
              </a:rPr>
              <a:t>LN5 Integration</a:t>
            </a:r>
          </a:p>
          <a:p>
            <a:pPr marL="171450" lvl="2" indent="-171450">
              <a:buClrTx/>
              <a:buSzTx/>
            </a:pPr>
            <a:r>
              <a:rPr lang="en-US" sz="2400" b="1" dirty="0">
                <a:solidFill>
                  <a:schemeClr val="accent3"/>
                </a:solidFill>
              </a:rPr>
              <a:t>Session Management</a:t>
            </a:r>
          </a:p>
          <a:p>
            <a:pPr marL="171450" lvl="2" indent="-171450">
              <a:buClrTx/>
              <a:buSzTx/>
            </a:pPr>
            <a:r>
              <a:rPr lang="en-US" sz="2400" b="1" dirty="0">
                <a:solidFill>
                  <a:schemeClr val="accent3"/>
                </a:solidFill>
              </a:rPr>
              <a:t>Content Management</a:t>
            </a:r>
          </a:p>
          <a:p>
            <a:pPr marL="171450" lvl="2" indent="-171450">
              <a:buClrTx/>
              <a:buSzTx/>
            </a:pPr>
            <a:r>
              <a:rPr lang="en-US" sz="2400" b="1" dirty="0">
                <a:solidFill>
                  <a:schemeClr val="accent3"/>
                </a:solidFill>
              </a:rPr>
              <a:t>Grid Data</a:t>
            </a:r>
          </a:p>
          <a:p>
            <a:pPr marL="171450" lvl="2" indent="-171450">
              <a:buClrTx/>
              <a:buSzTx/>
            </a:pPr>
            <a:r>
              <a:rPr lang="en-US" sz="2400" b="1" dirty="0">
                <a:solidFill>
                  <a:schemeClr val="accent3"/>
                </a:solidFill>
              </a:rPr>
              <a:t>Chart Data</a:t>
            </a:r>
          </a:p>
          <a:p>
            <a:pPr marL="171450" lvl="2" indent="-171450">
              <a:buClrTx/>
              <a:buSzTx/>
            </a:pPr>
            <a:r>
              <a:rPr lang="en-US" sz="2400" b="1" dirty="0">
                <a:solidFill>
                  <a:schemeClr val="accent3"/>
                </a:solidFill>
              </a:rPr>
              <a:t>Style Guide</a:t>
            </a:r>
          </a:p>
          <a:p>
            <a:pPr marL="171450" lvl="2" indent="-171450">
              <a:buClrTx/>
              <a:buSzTx/>
            </a:pPr>
            <a:r>
              <a:rPr lang="en-US" sz="2400" b="1" dirty="0">
                <a:solidFill>
                  <a:schemeClr val="accent3"/>
                </a:solidFill>
              </a:rPr>
              <a:t>Navigation</a:t>
            </a:r>
          </a:p>
          <a:p>
            <a:pPr marL="171450" lvl="2" indent="-171450">
              <a:buClrTx/>
              <a:buSzTx/>
            </a:pPr>
            <a:r>
              <a:rPr lang="en-US" sz="2400" b="1" dirty="0">
                <a:solidFill>
                  <a:schemeClr val="accent3"/>
                </a:solidFill>
              </a:rPr>
              <a:t>Filters/Selectors</a:t>
            </a:r>
          </a:p>
          <a:p>
            <a:pPr marL="171450" lvl="2" indent="-171450">
              <a:buClrTx/>
              <a:buSzTx/>
            </a:pPr>
            <a:endParaRPr lang="en-US" sz="1100" dirty="0">
              <a:solidFill>
                <a:schemeClr val="tx1"/>
              </a:solidFill>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83154" y="865462"/>
            <a:ext cx="3032755" cy="2092952"/>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68514" y="1262340"/>
            <a:ext cx="2991779" cy="2274566"/>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09998" y="1722168"/>
            <a:ext cx="3032755" cy="2233657"/>
          </a:xfrm>
          <a:prstGeom prst="rect">
            <a:avLst/>
          </a:prstGeom>
        </p:spPr>
      </p:pic>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570064" y="2285780"/>
            <a:ext cx="3032754" cy="2140605"/>
          </a:xfrm>
          <a:prstGeom prst="rect">
            <a:avLst/>
          </a:prstGeom>
        </p:spPr>
      </p:pic>
      <p:pic>
        <p:nvPicPr>
          <p:cNvPr id="12" name="Picture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20882" y="2563430"/>
            <a:ext cx="3101325" cy="2274566"/>
          </a:xfrm>
          <a:prstGeom prst="rect">
            <a:avLst/>
          </a:prstGeom>
        </p:spPr>
      </p:pic>
      <p:pic>
        <p:nvPicPr>
          <p:cNvPr id="13" name="Picture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069130" y="2883655"/>
            <a:ext cx="3032755" cy="2224020"/>
          </a:xfrm>
          <a:prstGeom prst="rect">
            <a:avLst/>
          </a:prstGeom>
        </p:spPr>
      </p:pic>
      <p:pic>
        <p:nvPicPr>
          <p:cNvPr id="14" name="Picture 1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312180" y="3169969"/>
            <a:ext cx="3019960" cy="2274566"/>
          </a:xfrm>
          <a:prstGeom prst="rect">
            <a:avLst/>
          </a:prstGeom>
        </p:spPr>
      </p:pic>
      <p:pic>
        <p:nvPicPr>
          <p:cNvPr id="3" name="Picture 2"/>
          <p:cNvPicPr>
            <a:picLocks noChangeAspect="1"/>
          </p:cNvPicPr>
          <p:nvPr/>
        </p:nvPicPr>
        <p:blipFill>
          <a:blip r:embed="rId10"/>
          <a:stretch>
            <a:fillRect/>
          </a:stretch>
        </p:blipFill>
        <p:spPr>
          <a:xfrm>
            <a:off x="5564403" y="3536906"/>
            <a:ext cx="3047696" cy="2478393"/>
          </a:xfrm>
          <a:prstGeom prst="rect">
            <a:avLst/>
          </a:prstGeom>
        </p:spPr>
      </p:pic>
    </p:spTree>
    <p:extLst>
      <p:ext uri="{BB962C8B-B14F-4D97-AF65-F5344CB8AC3E}">
        <p14:creationId xmlns:p14="http://schemas.microsoft.com/office/powerpoint/2010/main" val="2645560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500" fill="hold"/>
                                        <p:tgtEl>
                                          <p:spTgt spid="14"/>
                                        </p:tgtEl>
                                        <p:attrNameLst>
                                          <p:attrName>ppt_x</p:attrName>
                                        </p:attrNameLst>
                                      </p:cBhvr>
                                      <p:tavLst>
                                        <p:tav tm="0">
                                          <p:val>
                                            <p:strVal val="#ppt_x"/>
                                          </p:val>
                                        </p:tav>
                                        <p:tav tm="100000">
                                          <p:val>
                                            <p:strVal val="#ppt_x"/>
                                          </p:val>
                                        </p:tav>
                                      </p:tavLst>
                                    </p:anim>
                                    <p:anim calcmode="lin" valueType="num">
                                      <p:cBhvr additive="base">
                                        <p:cTn id="4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gtEl>
                                        <p:attrNameLst>
                                          <p:attrName>style.visibility</p:attrName>
                                        </p:attrNameLst>
                                      </p:cBhvr>
                                      <p:to>
                                        <p:strVal val="visible"/>
                                      </p:to>
                                    </p:set>
                                    <p:anim calcmode="lin" valueType="num">
                                      <p:cBhvr additive="base">
                                        <p:cTn id="49" dur="500" fill="hold"/>
                                        <p:tgtEl>
                                          <p:spTgt spid="3"/>
                                        </p:tgtEl>
                                        <p:attrNameLst>
                                          <p:attrName>ppt_x</p:attrName>
                                        </p:attrNameLst>
                                      </p:cBhvr>
                                      <p:tavLst>
                                        <p:tav tm="0">
                                          <p:val>
                                            <p:strVal val="#ppt_x"/>
                                          </p:val>
                                        </p:tav>
                                        <p:tav tm="100000">
                                          <p:val>
                                            <p:strVal val="#ppt_x"/>
                                          </p:val>
                                        </p:tav>
                                      </p:tavLst>
                                    </p:anim>
                                    <p:anim calcmode="lin" valueType="num">
                                      <p:cBhvr additive="base">
                                        <p:cTn id="5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nodeType="clickEffect">
                                  <p:stCondLst>
                                    <p:cond delay="0"/>
                                  </p:stCondLst>
                                  <p:childTnLst>
                                    <p:set>
                                      <p:cBhvr>
                                        <p:cTn id="54" dur="1" fill="hold">
                                          <p:stCondLst>
                                            <p:cond delay="0"/>
                                          </p:stCondLst>
                                        </p:cTn>
                                        <p:tgtEl>
                                          <p:spTgt spid="7">
                                            <p:txEl>
                                              <p:pRg st="1" end="1"/>
                                            </p:txEl>
                                          </p:spTgt>
                                        </p:tgtEl>
                                        <p:attrNameLst>
                                          <p:attrName>style.visibility</p:attrName>
                                        </p:attrNameLst>
                                      </p:cBhvr>
                                      <p:to>
                                        <p:strVal val="visible"/>
                                      </p:to>
                                    </p:set>
                                    <p:anim calcmode="lin" valueType="num">
                                      <p:cBhvr additive="base">
                                        <p:cTn id="55" dur="500" fill="hold"/>
                                        <p:tgtEl>
                                          <p:spTgt spid="7">
                                            <p:txEl>
                                              <p:pRg st="1" end="1"/>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nodeType="clickEffect">
                                  <p:stCondLst>
                                    <p:cond delay="0"/>
                                  </p:stCondLst>
                                  <p:childTnLst>
                                    <p:set>
                                      <p:cBhvr>
                                        <p:cTn id="60" dur="1" fill="hold">
                                          <p:stCondLst>
                                            <p:cond delay="0"/>
                                          </p:stCondLst>
                                        </p:cTn>
                                        <p:tgtEl>
                                          <p:spTgt spid="7">
                                            <p:txEl>
                                              <p:pRg st="2" end="2"/>
                                            </p:txEl>
                                          </p:spTgt>
                                        </p:tgtEl>
                                        <p:attrNameLst>
                                          <p:attrName>style.visibility</p:attrName>
                                        </p:attrNameLst>
                                      </p:cBhvr>
                                      <p:to>
                                        <p:strVal val="visible"/>
                                      </p:to>
                                    </p:set>
                                    <p:anim calcmode="lin" valueType="num">
                                      <p:cBhvr additive="base">
                                        <p:cTn id="61" dur="500" fill="hold"/>
                                        <p:tgtEl>
                                          <p:spTgt spid="7">
                                            <p:txEl>
                                              <p:pRg st="2" end="2"/>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8" fill="hold" nodeType="clickEffect">
                                  <p:stCondLst>
                                    <p:cond delay="0"/>
                                  </p:stCondLst>
                                  <p:childTnLst>
                                    <p:set>
                                      <p:cBhvr>
                                        <p:cTn id="66" dur="1" fill="hold">
                                          <p:stCondLst>
                                            <p:cond delay="0"/>
                                          </p:stCondLst>
                                        </p:cTn>
                                        <p:tgtEl>
                                          <p:spTgt spid="7">
                                            <p:txEl>
                                              <p:pRg st="3" end="3"/>
                                            </p:txEl>
                                          </p:spTgt>
                                        </p:tgtEl>
                                        <p:attrNameLst>
                                          <p:attrName>style.visibility</p:attrName>
                                        </p:attrNameLst>
                                      </p:cBhvr>
                                      <p:to>
                                        <p:strVal val="visible"/>
                                      </p:to>
                                    </p:set>
                                    <p:anim calcmode="lin" valueType="num">
                                      <p:cBhvr additive="base">
                                        <p:cTn id="67" dur="500" fill="hold"/>
                                        <p:tgtEl>
                                          <p:spTgt spid="7">
                                            <p:txEl>
                                              <p:pRg st="3" end="3"/>
                                            </p:txEl>
                                          </p:spTgt>
                                        </p:tgtEl>
                                        <p:attrNameLst>
                                          <p:attrName>ppt_x</p:attrName>
                                        </p:attrNameLst>
                                      </p:cBhvr>
                                      <p:tavLst>
                                        <p:tav tm="0">
                                          <p:val>
                                            <p:strVal val="0-#ppt_w/2"/>
                                          </p:val>
                                        </p:tav>
                                        <p:tav tm="100000">
                                          <p:val>
                                            <p:strVal val="#ppt_x"/>
                                          </p:val>
                                        </p:tav>
                                      </p:tavLst>
                                    </p:anim>
                                    <p:anim calcmode="lin" valueType="num">
                                      <p:cBhvr additive="base">
                                        <p:cTn id="68" dur="500" fill="hold"/>
                                        <p:tgtEl>
                                          <p:spTgt spid="7">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8" fill="hold" nodeType="clickEffect">
                                  <p:stCondLst>
                                    <p:cond delay="0"/>
                                  </p:stCondLst>
                                  <p:childTnLst>
                                    <p:set>
                                      <p:cBhvr>
                                        <p:cTn id="72" dur="1" fill="hold">
                                          <p:stCondLst>
                                            <p:cond delay="0"/>
                                          </p:stCondLst>
                                        </p:cTn>
                                        <p:tgtEl>
                                          <p:spTgt spid="7">
                                            <p:txEl>
                                              <p:pRg st="4" end="4"/>
                                            </p:txEl>
                                          </p:spTgt>
                                        </p:tgtEl>
                                        <p:attrNameLst>
                                          <p:attrName>style.visibility</p:attrName>
                                        </p:attrNameLst>
                                      </p:cBhvr>
                                      <p:to>
                                        <p:strVal val="visible"/>
                                      </p:to>
                                    </p:set>
                                    <p:anim calcmode="lin" valueType="num">
                                      <p:cBhvr additive="base">
                                        <p:cTn id="73" dur="500" fill="hold"/>
                                        <p:tgtEl>
                                          <p:spTgt spid="7">
                                            <p:txEl>
                                              <p:pRg st="4" end="4"/>
                                            </p:txEl>
                                          </p:spTgt>
                                        </p:tgtEl>
                                        <p:attrNameLst>
                                          <p:attrName>ppt_x</p:attrName>
                                        </p:attrNameLst>
                                      </p:cBhvr>
                                      <p:tavLst>
                                        <p:tav tm="0">
                                          <p:val>
                                            <p:strVal val="0-#ppt_w/2"/>
                                          </p:val>
                                        </p:tav>
                                        <p:tav tm="100000">
                                          <p:val>
                                            <p:strVal val="#ppt_x"/>
                                          </p:val>
                                        </p:tav>
                                      </p:tavLst>
                                    </p:anim>
                                    <p:anim calcmode="lin" valueType="num">
                                      <p:cBhvr additive="base">
                                        <p:cTn id="74" dur="500" fill="hold"/>
                                        <p:tgtEl>
                                          <p:spTgt spid="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8" fill="hold" nodeType="clickEffect">
                                  <p:stCondLst>
                                    <p:cond delay="0"/>
                                  </p:stCondLst>
                                  <p:childTnLst>
                                    <p:set>
                                      <p:cBhvr>
                                        <p:cTn id="78" dur="1" fill="hold">
                                          <p:stCondLst>
                                            <p:cond delay="0"/>
                                          </p:stCondLst>
                                        </p:cTn>
                                        <p:tgtEl>
                                          <p:spTgt spid="7">
                                            <p:txEl>
                                              <p:pRg st="5" end="5"/>
                                            </p:txEl>
                                          </p:spTgt>
                                        </p:tgtEl>
                                        <p:attrNameLst>
                                          <p:attrName>style.visibility</p:attrName>
                                        </p:attrNameLst>
                                      </p:cBhvr>
                                      <p:to>
                                        <p:strVal val="visible"/>
                                      </p:to>
                                    </p:set>
                                    <p:anim calcmode="lin" valueType="num">
                                      <p:cBhvr additive="base">
                                        <p:cTn id="79" dur="500" fill="hold"/>
                                        <p:tgtEl>
                                          <p:spTgt spid="7">
                                            <p:txEl>
                                              <p:pRg st="5" end="5"/>
                                            </p:txEl>
                                          </p:spTgt>
                                        </p:tgtEl>
                                        <p:attrNameLst>
                                          <p:attrName>ppt_x</p:attrName>
                                        </p:attrNameLst>
                                      </p:cBhvr>
                                      <p:tavLst>
                                        <p:tav tm="0">
                                          <p:val>
                                            <p:strVal val="0-#ppt_w/2"/>
                                          </p:val>
                                        </p:tav>
                                        <p:tav tm="100000">
                                          <p:val>
                                            <p:strVal val="#ppt_x"/>
                                          </p:val>
                                        </p:tav>
                                      </p:tavLst>
                                    </p:anim>
                                    <p:anim calcmode="lin" valueType="num">
                                      <p:cBhvr additive="base">
                                        <p:cTn id="80" dur="500" fill="hold"/>
                                        <p:tgtEl>
                                          <p:spTgt spid="7">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8" fill="hold" nodeType="clickEffect">
                                  <p:stCondLst>
                                    <p:cond delay="0"/>
                                  </p:stCondLst>
                                  <p:childTnLst>
                                    <p:set>
                                      <p:cBhvr>
                                        <p:cTn id="84" dur="1" fill="hold">
                                          <p:stCondLst>
                                            <p:cond delay="0"/>
                                          </p:stCondLst>
                                        </p:cTn>
                                        <p:tgtEl>
                                          <p:spTgt spid="7">
                                            <p:txEl>
                                              <p:pRg st="6" end="6"/>
                                            </p:txEl>
                                          </p:spTgt>
                                        </p:tgtEl>
                                        <p:attrNameLst>
                                          <p:attrName>style.visibility</p:attrName>
                                        </p:attrNameLst>
                                      </p:cBhvr>
                                      <p:to>
                                        <p:strVal val="visible"/>
                                      </p:to>
                                    </p:set>
                                    <p:anim calcmode="lin" valueType="num">
                                      <p:cBhvr additive="base">
                                        <p:cTn id="85" dur="500" fill="hold"/>
                                        <p:tgtEl>
                                          <p:spTgt spid="7">
                                            <p:txEl>
                                              <p:pRg st="6" end="6"/>
                                            </p:txEl>
                                          </p:spTgt>
                                        </p:tgtEl>
                                        <p:attrNameLst>
                                          <p:attrName>ppt_x</p:attrName>
                                        </p:attrNameLst>
                                      </p:cBhvr>
                                      <p:tavLst>
                                        <p:tav tm="0">
                                          <p:val>
                                            <p:strVal val="0-#ppt_w/2"/>
                                          </p:val>
                                        </p:tav>
                                        <p:tav tm="100000">
                                          <p:val>
                                            <p:strVal val="#ppt_x"/>
                                          </p:val>
                                        </p:tav>
                                      </p:tavLst>
                                    </p:anim>
                                    <p:anim calcmode="lin" valueType="num">
                                      <p:cBhvr additive="base">
                                        <p:cTn id="86" dur="500" fill="hold"/>
                                        <p:tgtEl>
                                          <p:spTgt spid="7">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8" fill="hold" nodeType="clickEffect">
                                  <p:stCondLst>
                                    <p:cond delay="0"/>
                                  </p:stCondLst>
                                  <p:childTnLst>
                                    <p:set>
                                      <p:cBhvr>
                                        <p:cTn id="90" dur="1" fill="hold">
                                          <p:stCondLst>
                                            <p:cond delay="0"/>
                                          </p:stCondLst>
                                        </p:cTn>
                                        <p:tgtEl>
                                          <p:spTgt spid="7">
                                            <p:txEl>
                                              <p:pRg st="7" end="7"/>
                                            </p:txEl>
                                          </p:spTgt>
                                        </p:tgtEl>
                                        <p:attrNameLst>
                                          <p:attrName>style.visibility</p:attrName>
                                        </p:attrNameLst>
                                      </p:cBhvr>
                                      <p:to>
                                        <p:strVal val="visible"/>
                                      </p:to>
                                    </p:set>
                                    <p:anim calcmode="lin" valueType="num">
                                      <p:cBhvr additive="base">
                                        <p:cTn id="91" dur="500" fill="hold"/>
                                        <p:tgtEl>
                                          <p:spTgt spid="7">
                                            <p:txEl>
                                              <p:pRg st="7" end="7"/>
                                            </p:txEl>
                                          </p:spTgt>
                                        </p:tgtEl>
                                        <p:attrNameLst>
                                          <p:attrName>ppt_x</p:attrName>
                                        </p:attrNameLst>
                                      </p:cBhvr>
                                      <p:tavLst>
                                        <p:tav tm="0">
                                          <p:val>
                                            <p:strVal val="0-#ppt_w/2"/>
                                          </p:val>
                                        </p:tav>
                                        <p:tav tm="100000">
                                          <p:val>
                                            <p:strVal val="#ppt_x"/>
                                          </p:val>
                                        </p:tav>
                                      </p:tavLst>
                                    </p:anim>
                                    <p:anim calcmode="lin" valueType="num">
                                      <p:cBhvr additive="base">
                                        <p:cTn id="92" dur="500" fill="hold"/>
                                        <p:tgtEl>
                                          <p:spTgt spid="7">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8" fill="hold" nodeType="clickEffect">
                                  <p:stCondLst>
                                    <p:cond delay="0"/>
                                  </p:stCondLst>
                                  <p:childTnLst>
                                    <p:set>
                                      <p:cBhvr>
                                        <p:cTn id="96" dur="1" fill="hold">
                                          <p:stCondLst>
                                            <p:cond delay="0"/>
                                          </p:stCondLst>
                                        </p:cTn>
                                        <p:tgtEl>
                                          <p:spTgt spid="7">
                                            <p:txEl>
                                              <p:pRg st="8" end="8"/>
                                            </p:txEl>
                                          </p:spTgt>
                                        </p:tgtEl>
                                        <p:attrNameLst>
                                          <p:attrName>style.visibility</p:attrName>
                                        </p:attrNameLst>
                                      </p:cBhvr>
                                      <p:to>
                                        <p:strVal val="visible"/>
                                      </p:to>
                                    </p:set>
                                    <p:anim calcmode="lin" valueType="num">
                                      <p:cBhvr additive="base">
                                        <p:cTn id="97" dur="500" fill="hold"/>
                                        <p:tgtEl>
                                          <p:spTgt spid="7">
                                            <p:txEl>
                                              <p:pRg st="8" end="8"/>
                                            </p:txEl>
                                          </p:spTgt>
                                        </p:tgtEl>
                                        <p:attrNameLst>
                                          <p:attrName>ppt_x</p:attrName>
                                        </p:attrNameLst>
                                      </p:cBhvr>
                                      <p:tavLst>
                                        <p:tav tm="0">
                                          <p:val>
                                            <p:strVal val="0-#ppt_w/2"/>
                                          </p:val>
                                        </p:tav>
                                        <p:tav tm="100000">
                                          <p:val>
                                            <p:strVal val="#ppt_x"/>
                                          </p:val>
                                        </p:tav>
                                      </p:tavLst>
                                    </p:anim>
                                    <p:anim calcmode="lin" valueType="num">
                                      <p:cBhvr additive="base">
                                        <p:cTn id="98" dur="500" fill="hold"/>
                                        <p:tgtEl>
                                          <p:spTgt spid="7">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8" fill="hold" nodeType="clickEffect">
                                  <p:stCondLst>
                                    <p:cond delay="0"/>
                                  </p:stCondLst>
                                  <p:childTnLst>
                                    <p:set>
                                      <p:cBhvr>
                                        <p:cTn id="102" dur="1" fill="hold">
                                          <p:stCondLst>
                                            <p:cond delay="0"/>
                                          </p:stCondLst>
                                        </p:cTn>
                                        <p:tgtEl>
                                          <p:spTgt spid="7">
                                            <p:txEl>
                                              <p:pRg st="9" end="9"/>
                                            </p:txEl>
                                          </p:spTgt>
                                        </p:tgtEl>
                                        <p:attrNameLst>
                                          <p:attrName>style.visibility</p:attrName>
                                        </p:attrNameLst>
                                      </p:cBhvr>
                                      <p:to>
                                        <p:strVal val="visible"/>
                                      </p:to>
                                    </p:set>
                                    <p:anim calcmode="lin" valueType="num">
                                      <p:cBhvr additive="base">
                                        <p:cTn id="103" dur="500" fill="hold"/>
                                        <p:tgtEl>
                                          <p:spTgt spid="7">
                                            <p:txEl>
                                              <p:pRg st="9" end="9"/>
                                            </p:txEl>
                                          </p:spTgt>
                                        </p:tgtEl>
                                        <p:attrNameLst>
                                          <p:attrName>ppt_x</p:attrName>
                                        </p:attrNameLst>
                                      </p:cBhvr>
                                      <p:tavLst>
                                        <p:tav tm="0">
                                          <p:val>
                                            <p:strVal val="0-#ppt_w/2"/>
                                          </p:val>
                                        </p:tav>
                                        <p:tav tm="100000">
                                          <p:val>
                                            <p:strVal val="#ppt_x"/>
                                          </p:val>
                                        </p:tav>
                                      </p:tavLst>
                                    </p:anim>
                                    <p:anim calcmode="lin" valueType="num">
                                      <p:cBhvr additive="base">
                                        <p:cTn id="104" dur="500" fill="hold"/>
                                        <p:tgtEl>
                                          <p:spTgt spid="7">
                                            <p:txEl>
                                              <p:pRg st="9" end="9"/>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Advantages</a:t>
            </a:r>
          </a:p>
        </p:txBody>
      </p:sp>
      <p:sp>
        <p:nvSpPr>
          <p:cNvPr id="5" name="Slide Number Placeholder 4"/>
          <p:cNvSpPr>
            <a:spLocks noGrp="1"/>
          </p:cNvSpPr>
          <p:nvPr>
            <p:ph type="sldNum" sz="quarter" idx="10"/>
          </p:nvPr>
        </p:nvSpPr>
        <p:spPr/>
        <p:txBody>
          <a:bodyPr/>
          <a:lstStyle/>
          <a:p>
            <a:fld id="{AF78A34C-97A6-412B-A846-E82809DA6696}" type="slidenum">
              <a:rPr lang="en-US" smtClean="0"/>
              <a:t>20</a:t>
            </a:fld>
            <a:endParaRPr lang="en-US" dirty="0"/>
          </a:p>
        </p:txBody>
      </p:sp>
      <p:sp>
        <p:nvSpPr>
          <p:cNvPr id="7" name="Content Placeholder 2"/>
          <p:cNvSpPr>
            <a:spLocks noGrp="1"/>
          </p:cNvSpPr>
          <p:nvPr>
            <p:ph idx="3"/>
          </p:nvPr>
        </p:nvSpPr>
        <p:spPr>
          <a:xfrm>
            <a:off x="311151" y="1405811"/>
            <a:ext cx="8535986" cy="5056873"/>
          </a:xfrm>
        </p:spPr>
        <p:txBody>
          <a:bodyPr/>
          <a:lstStyle/>
          <a:p>
            <a:pPr marL="285750" indent="-285750">
              <a:spcBef>
                <a:spcPts val="600"/>
              </a:spcBef>
              <a:buFont typeface="Arial" panose="020B0604020202020204" pitchFamily="34" charset="0"/>
              <a:buChar char="•"/>
            </a:pPr>
            <a:r>
              <a:rPr lang="en-US" sz="1400" dirty="0"/>
              <a:t>Simple unidirectional data flow</a:t>
            </a:r>
          </a:p>
          <a:p>
            <a:pPr marL="285750" indent="-285750">
              <a:spcBef>
                <a:spcPts val="600"/>
              </a:spcBef>
              <a:buFont typeface="Arial" panose="020B0604020202020204" pitchFamily="34" charset="0"/>
              <a:buChar char="•"/>
            </a:pPr>
            <a:r>
              <a:rPr lang="en-US" sz="1400" dirty="0"/>
              <a:t>Persist / Pre-fill state</a:t>
            </a:r>
          </a:p>
          <a:p>
            <a:pPr marL="285750" indent="-285750">
              <a:spcBef>
                <a:spcPts val="600"/>
              </a:spcBef>
              <a:buFont typeface="Arial" panose="020B0604020202020204" pitchFamily="34" charset="0"/>
              <a:buChar char="•"/>
            </a:pPr>
            <a:r>
              <a:rPr lang="en-US" sz="1400" dirty="0"/>
              <a:t>Easy debugging</a:t>
            </a:r>
          </a:p>
          <a:p>
            <a:pPr marL="285750" indent="-285750">
              <a:spcBef>
                <a:spcPts val="600"/>
              </a:spcBef>
              <a:buFont typeface="Arial" panose="020B0604020202020204" pitchFamily="34" charset="0"/>
              <a:buChar char="•"/>
            </a:pPr>
            <a:r>
              <a:rPr lang="en-US" sz="1400" dirty="0"/>
              <a:t>Could maintain undo history</a:t>
            </a:r>
          </a:p>
          <a:p>
            <a:pPr marL="285750" indent="-285750">
              <a:spcBef>
                <a:spcPts val="600"/>
              </a:spcBef>
              <a:buFont typeface="Arial" panose="020B0604020202020204" pitchFamily="34" charset="0"/>
              <a:buChar char="•"/>
            </a:pPr>
            <a:r>
              <a:rPr lang="en-US" sz="1400" dirty="0"/>
              <a:t>Easy refactoring</a:t>
            </a:r>
          </a:p>
          <a:p>
            <a:pPr marL="285750" indent="-285750">
              <a:spcBef>
                <a:spcPts val="600"/>
              </a:spcBef>
              <a:buFont typeface="Arial" panose="020B0604020202020204" pitchFamily="34" charset="0"/>
              <a:buChar char="•"/>
            </a:pPr>
            <a:r>
              <a:rPr lang="en-US" sz="1400" dirty="0"/>
              <a:t>Supports TDD and fully tested business logics</a:t>
            </a:r>
          </a:p>
          <a:p>
            <a:pPr marL="285750" indent="-285750">
              <a:spcBef>
                <a:spcPts val="600"/>
              </a:spcBef>
              <a:buFont typeface="Arial" panose="020B0604020202020204" pitchFamily="34" charset="0"/>
              <a:buChar char="•"/>
            </a:pPr>
            <a:r>
              <a:rPr lang="en-US" sz="1400" dirty="0"/>
              <a:t>UI updates only after all the state updates are complete</a:t>
            </a:r>
          </a:p>
          <a:p>
            <a:pPr marL="285750" indent="-285750">
              <a:spcBef>
                <a:spcPts val="600"/>
              </a:spcBef>
              <a:buFont typeface="Arial" panose="020B0604020202020204" pitchFamily="34" charset="0"/>
              <a:buChar char="•"/>
            </a:pPr>
            <a:r>
              <a:rPr lang="en-US" sz="3600" dirty="0"/>
              <a:t>UI becomes disposable</a:t>
            </a:r>
          </a:p>
        </p:txBody>
      </p:sp>
    </p:spTree>
    <p:extLst>
      <p:ext uri="{BB962C8B-B14F-4D97-AF65-F5344CB8AC3E}">
        <p14:creationId xmlns:p14="http://schemas.microsoft.com/office/powerpoint/2010/main" val="352657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 calcmode="lin" valueType="num">
                                      <p:cBhvr additive="base">
                                        <p:cTn id="7"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Q &amp; a</a:t>
            </a:r>
          </a:p>
        </p:txBody>
      </p:sp>
      <p:sp>
        <p:nvSpPr>
          <p:cNvPr id="5" name="Slide Number Placeholder 4"/>
          <p:cNvSpPr>
            <a:spLocks noGrp="1"/>
          </p:cNvSpPr>
          <p:nvPr>
            <p:ph type="sldNum" sz="quarter" idx="10"/>
          </p:nvPr>
        </p:nvSpPr>
        <p:spPr/>
        <p:txBody>
          <a:bodyPr/>
          <a:lstStyle/>
          <a:p>
            <a:fld id="{AF78A34C-97A6-412B-A846-E82809DA6696}" type="slidenum">
              <a:rPr lang="en-US" smtClean="0"/>
              <a:t>21</a:t>
            </a:fld>
            <a:endParaRPr lang="en-US" dirty="0"/>
          </a:p>
        </p:txBody>
      </p:sp>
      <p:sp>
        <p:nvSpPr>
          <p:cNvPr id="7" name="Content Placeholder 2"/>
          <p:cNvSpPr>
            <a:spLocks noGrp="1"/>
          </p:cNvSpPr>
          <p:nvPr>
            <p:ph idx="3"/>
          </p:nvPr>
        </p:nvSpPr>
        <p:spPr>
          <a:xfrm>
            <a:off x="311151" y="828674"/>
            <a:ext cx="8535986" cy="5634011"/>
          </a:xfrm>
        </p:spPr>
        <p:txBody>
          <a:bodyPr/>
          <a:lstStyle/>
          <a:p>
            <a:pPr>
              <a:spcBef>
                <a:spcPts val="600"/>
              </a:spcBef>
            </a:pPr>
            <a:endParaRPr lang="en-US" sz="1800" b="1" dirty="0">
              <a:solidFill>
                <a:schemeClr val="accent3"/>
              </a:solidFill>
            </a:endParaRPr>
          </a:p>
        </p:txBody>
      </p:sp>
    </p:spTree>
    <p:extLst>
      <p:ext uri="{BB962C8B-B14F-4D97-AF65-F5344CB8AC3E}">
        <p14:creationId xmlns:p14="http://schemas.microsoft.com/office/powerpoint/2010/main" val="4087383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cap="none" dirty="0"/>
              <a:t>Why Not</a:t>
            </a:r>
            <a:r>
              <a:rPr lang="en-US" dirty="0"/>
              <a:t> </a:t>
            </a:r>
            <a:r>
              <a:rPr lang="en-US" cap="none" dirty="0"/>
              <a:t>AngularJS?</a:t>
            </a:r>
            <a:endParaRPr lang="en-US" dirty="0"/>
          </a:p>
        </p:txBody>
      </p:sp>
    </p:spTree>
    <p:extLst>
      <p:ext uri="{BB962C8B-B14F-4D97-AF65-F5344CB8AC3E}">
        <p14:creationId xmlns:p14="http://schemas.microsoft.com/office/powerpoint/2010/main" val="3544624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cap="none" dirty="0"/>
              <a:t>What Is</a:t>
            </a:r>
            <a:r>
              <a:rPr lang="en-US" sz="3200" dirty="0"/>
              <a:t> </a:t>
            </a:r>
            <a:r>
              <a:rPr lang="en-US" sz="3200" cap="none" dirty="0"/>
              <a:t>AngularJS?</a:t>
            </a:r>
            <a:endParaRPr lang="en-US" sz="3200" dirty="0"/>
          </a:p>
        </p:txBody>
      </p:sp>
      <p:sp>
        <p:nvSpPr>
          <p:cNvPr id="5" name="Slide Number Placeholder 4"/>
          <p:cNvSpPr>
            <a:spLocks noGrp="1"/>
          </p:cNvSpPr>
          <p:nvPr>
            <p:ph type="sldNum" sz="quarter" idx="10"/>
          </p:nvPr>
        </p:nvSpPr>
        <p:spPr/>
        <p:txBody>
          <a:bodyPr/>
          <a:lstStyle/>
          <a:p>
            <a:fld id="{AF78A34C-97A6-412B-A846-E82809DA6696}" type="slidenum">
              <a:rPr lang="en-US" smtClean="0"/>
              <a:t>4</a:t>
            </a:fld>
            <a:endParaRPr lang="en-US" dirty="0"/>
          </a:p>
        </p:txBody>
      </p:sp>
      <p:sp>
        <p:nvSpPr>
          <p:cNvPr id="7" name="Content Placeholder 2"/>
          <p:cNvSpPr>
            <a:spLocks noGrp="1"/>
          </p:cNvSpPr>
          <p:nvPr>
            <p:ph idx="3"/>
          </p:nvPr>
        </p:nvSpPr>
        <p:spPr>
          <a:xfrm>
            <a:off x="311151" y="1085851"/>
            <a:ext cx="8535986" cy="5376834"/>
          </a:xfrm>
        </p:spPr>
        <p:txBody>
          <a:bodyPr/>
          <a:lstStyle/>
          <a:p>
            <a:pPr marL="285750" indent="-285750">
              <a:spcBef>
                <a:spcPts val="600"/>
              </a:spcBef>
              <a:buFont typeface="Arial" panose="020B0604020202020204" pitchFamily="34" charset="0"/>
              <a:buChar char="•"/>
            </a:pPr>
            <a:r>
              <a:rPr lang="en-US" dirty="0"/>
              <a:t>Java script framework for dynamic web app</a:t>
            </a:r>
          </a:p>
          <a:p>
            <a:pPr marL="285750" indent="-285750">
              <a:spcBef>
                <a:spcPts val="600"/>
              </a:spcBef>
              <a:buFont typeface="Arial" panose="020B0604020202020204" pitchFamily="34" charset="0"/>
              <a:buChar char="•"/>
            </a:pPr>
            <a:r>
              <a:rPr lang="en-US" dirty="0"/>
              <a:t>MVC design pattern</a:t>
            </a:r>
          </a:p>
          <a:p>
            <a:pPr marL="285750" indent="-285750">
              <a:spcBef>
                <a:spcPts val="600"/>
              </a:spcBef>
              <a:buFont typeface="Arial" panose="020B0604020202020204" pitchFamily="34" charset="0"/>
              <a:buChar char="•"/>
            </a:pPr>
            <a:r>
              <a:rPr lang="en-US" dirty="0"/>
              <a:t>Two way data binding</a:t>
            </a:r>
          </a:p>
          <a:p>
            <a:pPr marL="285750" indent="-285750">
              <a:spcBef>
                <a:spcPts val="600"/>
              </a:spcBef>
              <a:buFont typeface="Arial" panose="020B0604020202020204" pitchFamily="34" charset="0"/>
              <a:buChar char="•"/>
            </a:pPr>
            <a:r>
              <a:rPr lang="en-US" dirty="0"/>
              <a:t>Multi Data store</a:t>
            </a:r>
          </a:p>
          <a:p>
            <a:pPr marL="285750" indent="-285750">
              <a:spcBef>
                <a:spcPts val="600"/>
              </a:spcBef>
              <a:buFont typeface="Arial" panose="020B0604020202020204" pitchFamily="34" charset="0"/>
              <a:buChar char="•"/>
            </a:pPr>
            <a:r>
              <a:rPr lang="en-US" dirty="0"/>
              <a:t>Controller handles business logic within the component</a:t>
            </a:r>
            <a:endParaRPr lang="en-US" sz="1800" b="1" dirty="0">
              <a:solidFill>
                <a:schemeClr val="accent3"/>
              </a:solidFill>
            </a:endParaRPr>
          </a:p>
        </p:txBody>
      </p:sp>
      <p:pic>
        <p:nvPicPr>
          <p:cNvPr id="6" name="Picture 2" descr="Image resul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7175" y="3507922"/>
            <a:ext cx="5238750" cy="22383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256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624" y="417063"/>
            <a:ext cx="8545513" cy="668788"/>
          </a:xfrm>
        </p:spPr>
        <p:txBody>
          <a:bodyPr/>
          <a:lstStyle/>
          <a:p>
            <a:r>
              <a:rPr lang="en-US" sz="3200" dirty="0"/>
              <a:t>Ideal scenario: independent components</a:t>
            </a:r>
          </a:p>
        </p:txBody>
      </p:sp>
      <p:sp>
        <p:nvSpPr>
          <p:cNvPr id="5" name="Slide Number Placeholder 4"/>
          <p:cNvSpPr>
            <a:spLocks noGrp="1"/>
          </p:cNvSpPr>
          <p:nvPr>
            <p:ph type="sldNum" sz="quarter" idx="10"/>
          </p:nvPr>
        </p:nvSpPr>
        <p:spPr>
          <a:xfrm>
            <a:off x="6678421" y="6136829"/>
            <a:ext cx="487059" cy="180437"/>
          </a:xfrm>
        </p:spPr>
        <p:txBody>
          <a:bodyPr/>
          <a:lstStyle/>
          <a:p>
            <a:fld id="{AF78A34C-97A6-412B-A846-E82809DA6696}" type="slidenum">
              <a:rPr lang="en-US" smtClean="0"/>
              <a:t>5</a:t>
            </a:fld>
            <a:endParaRPr lang="en-US" dirty="0"/>
          </a:p>
        </p:txBody>
      </p:sp>
      <p:sp>
        <p:nvSpPr>
          <p:cNvPr id="91" name="TextBox 90"/>
          <p:cNvSpPr txBox="1"/>
          <p:nvPr/>
        </p:nvSpPr>
        <p:spPr>
          <a:xfrm>
            <a:off x="1650894" y="932521"/>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A</a:t>
            </a:r>
          </a:p>
        </p:txBody>
      </p:sp>
      <p:sp>
        <p:nvSpPr>
          <p:cNvPr id="92" name="TextBox 91"/>
          <p:cNvSpPr txBox="1"/>
          <p:nvPr/>
        </p:nvSpPr>
        <p:spPr>
          <a:xfrm>
            <a:off x="4427028" y="913624"/>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93" name="TextBox 92"/>
          <p:cNvSpPr txBox="1"/>
          <p:nvPr/>
        </p:nvSpPr>
        <p:spPr>
          <a:xfrm>
            <a:off x="6845006" y="895089"/>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94" name="Straight Arrow Connector 93"/>
          <p:cNvCxnSpPr>
            <a:stCxn id="92" idx="3"/>
            <a:endCxn id="93" idx="1"/>
          </p:cNvCxnSpPr>
          <p:nvPr/>
        </p:nvCxnSpPr>
        <p:spPr>
          <a:xfrm flipV="1">
            <a:off x="5351133" y="1079755"/>
            <a:ext cx="1493873"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a:stCxn id="91" idx="3"/>
            <a:endCxn id="92" idx="1"/>
          </p:cNvCxnSpPr>
          <p:nvPr/>
        </p:nvCxnSpPr>
        <p:spPr>
          <a:xfrm flipV="1">
            <a:off x="3055854" y="1098290"/>
            <a:ext cx="1371174"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96" name="TextBox 95"/>
          <p:cNvSpPr txBox="1"/>
          <p:nvPr/>
        </p:nvSpPr>
        <p:spPr>
          <a:xfrm>
            <a:off x="1649546" y="1667545"/>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B</a:t>
            </a:r>
          </a:p>
        </p:txBody>
      </p:sp>
      <p:sp>
        <p:nvSpPr>
          <p:cNvPr id="97" name="TextBox 96"/>
          <p:cNvSpPr txBox="1"/>
          <p:nvPr/>
        </p:nvSpPr>
        <p:spPr>
          <a:xfrm>
            <a:off x="4433772" y="1648648"/>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98" name="TextBox 97"/>
          <p:cNvSpPr txBox="1"/>
          <p:nvPr/>
        </p:nvSpPr>
        <p:spPr>
          <a:xfrm>
            <a:off x="6867934" y="1630113"/>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99" name="Straight Arrow Connector 98"/>
          <p:cNvCxnSpPr>
            <a:stCxn id="97" idx="3"/>
            <a:endCxn id="98" idx="1"/>
          </p:cNvCxnSpPr>
          <p:nvPr/>
        </p:nvCxnSpPr>
        <p:spPr>
          <a:xfrm flipV="1">
            <a:off x="5357877" y="1814779"/>
            <a:ext cx="1510057"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00" name="Straight Arrow Connector 99"/>
          <p:cNvCxnSpPr>
            <a:stCxn id="96" idx="3"/>
            <a:endCxn id="97" idx="1"/>
          </p:cNvCxnSpPr>
          <p:nvPr/>
        </p:nvCxnSpPr>
        <p:spPr>
          <a:xfrm flipV="1">
            <a:off x="3054506" y="1833314"/>
            <a:ext cx="1379266"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1649546" y="2379641"/>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C</a:t>
            </a:r>
          </a:p>
        </p:txBody>
      </p:sp>
      <p:sp>
        <p:nvSpPr>
          <p:cNvPr id="102" name="TextBox 101"/>
          <p:cNvSpPr txBox="1"/>
          <p:nvPr/>
        </p:nvSpPr>
        <p:spPr>
          <a:xfrm>
            <a:off x="4441864" y="2360744"/>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03" name="TextBox 102"/>
          <p:cNvSpPr txBox="1"/>
          <p:nvPr/>
        </p:nvSpPr>
        <p:spPr>
          <a:xfrm>
            <a:off x="6876026" y="2342209"/>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04" name="Straight Arrow Connector 103"/>
          <p:cNvCxnSpPr>
            <a:stCxn id="102" idx="3"/>
            <a:endCxn id="103" idx="1"/>
          </p:cNvCxnSpPr>
          <p:nvPr/>
        </p:nvCxnSpPr>
        <p:spPr>
          <a:xfrm flipV="1">
            <a:off x="5365969" y="2526875"/>
            <a:ext cx="1510057"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05" name="Straight Arrow Connector 104"/>
          <p:cNvCxnSpPr>
            <a:stCxn id="101" idx="3"/>
            <a:endCxn id="102" idx="1"/>
          </p:cNvCxnSpPr>
          <p:nvPr/>
        </p:nvCxnSpPr>
        <p:spPr>
          <a:xfrm flipV="1">
            <a:off x="3054506" y="2545410"/>
            <a:ext cx="1387358"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06" name="TextBox 105"/>
          <p:cNvSpPr txBox="1"/>
          <p:nvPr/>
        </p:nvSpPr>
        <p:spPr>
          <a:xfrm>
            <a:off x="1656290" y="3114665"/>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D</a:t>
            </a:r>
          </a:p>
        </p:txBody>
      </p:sp>
      <p:sp>
        <p:nvSpPr>
          <p:cNvPr id="107" name="TextBox 106"/>
          <p:cNvSpPr txBox="1"/>
          <p:nvPr/>
        </p:nvSpPr>
        <p:spPr>
          <a:xfrm>
            <a:off x="4448608" y="3095768"/>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08" name="TextBox 107"/>
          <p:cNvSpPr txBox="1"/>
          <p:nvPr/>
        </p:nvSpPr>
        <p:spPr>
          <a:xfrm>
            <a:off x="6898954" y="3077233"/>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09" name="Straight Arrow Connector 108"/>
          <p:cNvCxnSpPr>
            <a:stCxn id="107" idx="3"/>
            <a:endCxn id="108" idx="1"/>
          </p:cNvCxnSpPr>
          <p:nvPr/>
        </p:nvCxnSpPr>
        <p:spPr>
          <a:xfrm flipV="1">
            <a:off x="5372713" y="3261899"/>
            <a:ext cx="1526241"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a:stCxn id="106" idx="3"/>
            <a:endCxn id="107" idx="1"/>
          </p:cNvCxnSpPr>
          <p:nvPr/>
        </p:nvCxnSpPr>
        <p:spPr>
          <a:xfrm flipV="1">
            <a:off x="3061250" y="3280434"/>
            <a:ext cx="1387358"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11" name="TextBox 110"/>
          <p:cNvSpPr txBox="1"/>
          <p:nvPr/>
        </p:nvSpPr>
        <p:spPr>
          <a:xfrm>
            <a:off x="1665730" y="3779557"/>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E</a:t>
            </a:r>
          </a:p>
        </p:txBody>
      </p:sp>
      <p:sp>
        <p:nvSpPr>
          <p:cNvPr id="112" name="TextBox 111"/>
          <p:cNvSpPr txBox="1"/>
          <p:nvPr/>
        </p:nvSpPr>
        <p:spPr>
          <a:xfrm>
            <a:off x="4441864" y="3760660"/>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13" name="TextBox 112"/>
          <p:cNvSpPr txBox="1"/>
          <p:nvPr/>
        </p:nvSpPr>
        <p:spPr>
          <a:xfrm>
            <a:off x="6859842" y="3742125"/>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14" name="Straight Arrow Connector 113"/>
          <p:cNvCxnSpPr>
            <a:stCxn id="112" idx="3"/>
            <a:endCxn id="113" idx="1"/>
          </p:cNvCxnSpPr>
          <p:nvPr/>
        </p:nvCxnSpPr>
        <p:spPr>
          <a:xfrm flipV="1">
            <a:off x="5365969" y="3926791"/>
            <a:ext cx="1493873"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15" name="Straight Arrow Connector 114"/>
          <p:cNvCxnSpPr>
            <a:stCxn id="111" idx="3"/>
            <a:endCxn id="112" idx="1"/>
          </p:cNvCxnSpPr>
          <p:nvPr/>
        </p:nvCxnSpPr>
        <p:spPr>
          <a:xfrm flipV="1">
            <a:off x="3070690" y="3945326"/>
            <a:ext cx="1371174"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16" name="TextBox 115"/>
          <p:cNvSpPr txBox="1"/>
          <p:nvPr/>
        </p:nvSpPr>
        <p:spPr>
          <a:xfrm>
            <a:off x="1664382" y="4514581"/>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F</a:t>
            </a:r>
          </a:p>
        </p:txBody>
      </p:sp>
      <p:sp>
        <p:nvSpPr>
          <p:cNvPr id="117" name="TextBox 116"/>
          <p:cNvSpPr txBox="1"/>
          <p:nvPr/>
        </p:nvSpPr>
        <p:spPr>
          <a:xfrm>
            <a:off x="4432424" y="4495684"/>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18" name="TextBox 117"/>
          <p:cNvSpPr txBox="1"/>
          <p:nvPr/>
        </p:nvSpPr>
        <p:spPr>
          <a:xfrm>
            <a:off x="6850402" y="4477149"/>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19" name="Straight Arrow Connector 118"/>
          <p:cNvCxnSpPr>
            <a:stCxn id="117" idx="3"/>
            <a:endCxn id="118" idx="1"/>
          </p:cNvCxnSpPr>
          <p:nvPr/>
        </p:nvCxnSpPr>
        <p:spPr>
          <a:xfrm flipV="1">
            <a:off x="5356529" y="4661815"/>
            <a:ext cx="1493873"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20" name="Straight Arrow Connector 119"/>
          <p:cNvCxnSpPr>
            <a:stCxn id="116" idx="3"/>
            <a:endCxn id="117" idx="1"/>
          </p:cNvCxnSpPr>
          <p:nvPr/>
        </p:nvCxnSpPr>
        <p:spPr>
          <a:xfrm flipV="1">
            <a:off x="3069342" y="4680350"/>
            <a:ext cx="1363082"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21" name="TextBox 120"/>
          <p:cNvSpPr txBox="1"/>
          <p:nvPr/>
        </p:nvSpPr>
        <p:spPr>
          <a:xfrm>
            <a:off x="1647581" y="5226677"/>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G</a:t>
            </a:r>
          </a:p>
        </p:txBody>
      </p:sp>
      <p:sp>
        <p:nvSpPr>
          <p:cNvPr id="122" name="TextBox 121"/>
          <p:cNvSpPr txBox="1"/>
          <p:nvPr/>
        </p:nvSpPr>
        <p:spPr>
          <a:xfrm>
            <a:off x="4432424" y="5207780"/>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23" name="TextBox 122"/>
          <p:cNvSpPr txBox="1"/>
          <p:nvPr/>
        </p:nvSpPr>
        <p:spPr>
          <a:xfrm>
            <a:off x="6866586" y="5189245"/>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24" name="Straight Arrow Connector 123"/>
          <p:cNvCxnSpPr>
            <a:stCxn id="122" idx="3"/>
            <a:endCxn id="123" idx="1"/>
          </p:cNvCxnSpPr>
          <p:nvPr/>
        </p:nvCxnSpPr>
        <p:spPr>
          <a:xfrm flipV="1">
            <a:off x="5356529" y="5373911"/>
            <a:ext cx="1510057"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25" name="Straight Arrow Connector 124"/>
          <p:cNvCxnSpPr>
            <a:stCxn id="121" idx="3"/>
            <a:endCxn id="122" idx="1"/>
          </p:cNvCxnSpPr>
          <p:nvPr/>
        </p:nvCxnSpPr>
        <p:spPr>
          <a:xfrm flipV="1">
            <a:off x="3052541" y="5392446"/>
            <a:ext cx="1379883"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26" name="TextBox 125"/>
          <p:cNvSpPr txBox="1"/>
          <p:nvPr/>
        </p:nvSpPr>
        <p:spPr>
          <a:xfrm>
            <a:off x="1663034" y="5961701"/>
            <a:ext cx="1404960" cy="36933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dirty="0"/>
              <a:t>Controller H</a:t>
            </a:r>
          </a:p>
        </p:txBody>
      </p:sp>
      <p:sp>
        <p:nvSpPr>
          <p:cNvPr id="127" name="TextBox 126"/>
          <p:cNvSpPr txBox="1"/>
          <p:nvPr/>
        </p:nvSpPr>
        <p:spPr>
          <a:xfrm>
            <a:off x="4431076" y="5942804"/>
            <a:ext cx="924105" cy="36933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dirty="0"/>
              <a:t>Model</a:t>
            </a:r>
          </a:p>
        </p:txBody>
      </p:sp>
      <p:sp>
        <p:nvSpPr>
          <p:cNvPr id="128" name="TextBox 127"/>
          <p:cNvSpPr txBox="1"/>
          <p:nvPr/>
        </p:nvSpPr>
        <p:spPr>
          <a:xfrm>
            <a:off x="6881422" y="5924269"/>
            <a:ext cx="924105" cy="36933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dirty="0"/>
              <a:t>View</a:t>
            </a:r>
          </a:p>
        </p:txBody>
      </p:sp>
      <p:cxnSp>
        <p:nvCxnSpPr>
          <p:cNvPr id="129" name="Straight Arrow Connector 128"/>
          <p:cNvCxnSpPr>
            <a:stCxn id="127" idx="3"/>
            <a:endCxn id="128" idx="1"/>
          </p:cNvCxnSpPr>
          <p:nvPr/>
        </p:nvCxnSpPr>
        <p:spPr>
          <a:xfrm flipV="1">
            <a:off x="5355181" y="6108935"/>
            <a:ext cx="1526241" cy="18535"/>
          </a:xfrm>
          <a:prstGeom prst="straightConnector1">
            <a:avLst/>
          </a:prstGeom>
          <a:ln>
            <a:headEnd type="triangle"/>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30" name="Straight Arrow Connector 129"/>
          <p:cNvCxnSpPr>
            <a:stCxn id="126" idx="3"/>
            <a:endCxn id="127" idx="1"/>
          </p:cNvCxnSpPr>
          <p:nvPr/>
        </p:nvCxnSpPr>
        <p:spPr>
          <a:xfrm flipV="1">
            <a:off x="3067994" y="6127470"/>
            <a:ext cx="1363082" cy="18897"/>
          </a:xfrm>
          <a:prstGeom prst="straightConnector1">
            <a:avLst/>
          </a:prstGeom>
          <a:ln>
            <a:tailEnd type="triangle"/>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9687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438" y="394702"/>
            <a:ext cx="7886700" cy="608993"/>
          </a:xfrm>
        </p:spPr>
        <p:txBody>
          <a:bodyPr>
            <a:normAutofit/>
          </a:bodyPr>
          <a:lstStyle/>
          <a:p>
            <a:r>
              <a:rPr lang="en-US" dirty="0"/>
              <a:t>A Little more complex…</a:t>
            </a:r>
          </a:p>
        </p:txBody>
      </p:sp>
      <p:sp>
        <p:nvSpPr>
          <p:cNvPr id="3" name="TextBox 2"/>
          <p:cNvSpPr txBox="1"/>
          <p:nvPr/>
        </p:nvSpPr>
        <p:spPr>
          <a:xfrm>
            <a:off x="565438" y="1658362"/>
            <a:ext cx="2189900" cy="1219874"/>
          </a:xfrm>
          <a:prstGeom prst="rect">
            <a:avLst/>
          </a:prstGeom>
          <a:solidFill>
            <a:schemeClr val="accent5">
              <a:lumMod val="20000"/>
              <a:lumOff val="80000"/>
              <a:alpha val="92000"/>
            </a:schemeClr>
          </a:solidFill>
          <a:ln>
            <a:solidFill>
              <a:schemeClr val="accent1"/>
            </a:solidFill>
          </a:ln>
          <a:scene3d>
            <a:camera prst="orthographicFront"/>
            <a:lightRig rig="threePt" dir="t"/>
          </a:scene3d>
          <a:sp3d>
            <a:bevelT/>
          </a:sp3d>
        </p:spPr>
        <p:txBody>
          <a:bodyPr wrap="square" rtlCol="0" anchor="t" anchorCtr="0">
            <a:noAutofit/>
          </a:bodyPr>
          <a:lstStyle/>
          <a:p>
            <a:r>
              <a:rPr lang="en-US" dirty="0"/>
              <a:t>Controller A (👁 x)</a:t>
            </a:r>
          </a:p>
          <a:p>
            <a:endParaRPr lang="en-US" sz="1350" dirty="0"/>
          </a:p>
          <a:p>
            <a:endParaRPr lang="en-US" sz="1350" dirty="0"/>
          </a:p>
          <a:p>
            <a:endParaRPr lang="en-US" sz="1350" dirty="0"/>
          </a:p>
          <a:p>
            <a:endParaRPr lang="en-US" sz="1350" dirty="0"/>
          </a:p>
        </p:txBody>
      </p:sp>
      <p:sp>
        <p:nvSpPr>
          <p:cNvPr id="4" name="TextBox 3"/>
          <p:cNvSpPr txBox="1"/>
          <p:nvPr/>
        </p:nvSpPr>
        <p:spPr>
          <a:xfrm>
            <a:off x="4749613" y="1708829"/>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5" name="TextBox 4"/>
          <p:cNvSpPr txBox="1"/>
          <p:nvPr/>
        </p:nvSpPr>
        <p:spPr>
          <a:xfrm>
            <a:off x="6799926" y="1711372"/>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6" name="Straight Arrow Connector 5"/>
          <p:cNvCxnSpPr>
            <a:stCxn id="4" idx="3"/>
            <a:endCxn id="5" idx="1"/>
          </p:cNvCxnSpPr>
          <p:nvPr/>
        </p:nvCxnSpPr>
        <p:spPr>
          <a:xfrm>
            <a:off x="5534950" y="1858870"/>
            <a:ext cx="1264976"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754671" y="2260097"/>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10" name="TextBox 9"/>
          <p:cNvSpPr txBox="1"/>
          <p:nvPr/>
        </p:nvSpPr>
        <p:spPr>
          <a:xfrm>
            <a:off x="6817122" y="2262640"/>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11" name="Straight Arrow Connector 10"/>
          <p:cNvCxnSpPr>
            <a:stCxn id="9" idx="3"/>
            <a:endCxn id="10" idx="1"/>
          </p:cNvCxnSpPr>
          <p:nvPr/>
        </p:nvCxnSpPr>
        <p:spPr>
          <a:xfrm>
            <a:off x="5540008" y="2410138"/>
            <a:ext cx="1277114"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760740" y="2794169"/>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15" name="TextBox 14"/>
          <p:cNvSpPr txBox="1"/>
          <p:nvPr/>
        </p:nvSpPr>
        <p:spPr>
          <a:xfrm>
            <a:off x="6823191" y="2796712"/>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16" name="Straight Arrow Connector 15"/>
          <p:cNvCxnSpPr>
            <a:stCxn id="14" idx="3"/>
            <a:endCxn id="15" idx="1"/>
          </p:cNvCxnSpPr>
          <p:nvPr/>
        </p:nvCxnSpPr>
        <p:spPr>
          <a:xfrm>
            <a:off x="5546077" y="2944210"/>
            <a:ext cx="1277114"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783744" y="4927876"/>
            <a:ext cx="1193984" cy="30008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sz="1350" dirty="0"/>
              <a:t>Controller G</a:t>
            </a:r>
          </a:p>
        </p:txBody>
      </p:sp>
      <p:sp>
        <p:nvSpPr>
          <p:cNvPr id="19" name="TextBox 18"/>
          <p:cNvSpPr txBox="1"/>
          <p:nvPr/>
        </p:nvSpPr>
        <p:spPr>
          <a:xfrm>
            <a:off x="4765798" y="3345437"/>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20" name="TextBox 19"/>
          <p:cNvSpPr txBox="1"/>
          <p:nvPr/>
        </p:nvSpPr>
        <p:spPr>
          <a:xfrm>
            <a:off x="6840387" y="3347980"/>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21" name="Straight Arrow Connector 20"/>
          <p:cNvCxnSpPr>
            <a:stCxn id="19" idx="3"/>
            <a:endCxn id="20" idx="1"/>
          </p:cNvCxnSpPr>
          <p:nvPr/>
        </p:nvCxnSpPr>
        <p:spPr>
          <a:xfrm>
            <a:off x="5551135" y="3495478"/>
            <a:ext cx="1289252"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760740" y="3844106"/>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25" name="TextBox 24"/>
          <p:cNvSpPr txBox="1"/>
          <p:nvPr/>
        </p:nvSpPr>
        <p:spPr>
          <a:xfrm>
            <a:off x="6811053" y="3846649"/>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26" name="Straight Arrow Connector 25"/>
          <p:cNvCxnSpPr>
            <a:stCxn id="24" idx="3"/>
            <a:endCxn id="25" idx="1"/>
          </p:cNvCxnSpPr>
          <p:nvPr/>
        </p:nvCxnSpPr>
        <p:spPr>
          <a:xfrm>
            <a:off x="5546077" y="3994147"/>
            <a:ext cx="1264976"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4753660" y="4395374"/>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30" name="TextBox 29"/>
          <p:cNvSpPr txBox="1"/>
          <p:nvPr/>
        </p:nvSpPr>
        <p:spPr>
          <a:xfrm>
            <a:off x="6803973" y="4397917"/>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31" name="Straight Arrow Connector 30"/>
          <p:cNvCxnSpPr>
            <a:stCxn id="29" idx="3"/>
            <a:endCxn id="30" idx="1"/>
          </p:cNvCxnSpPr>
          <p:nvPr/>
        </p:nvCxnSpPr>
        <p:spPr>
          <a:xfrm>
            <a:off x="5538997" y="4545415"/>
            <a:ext cx="1264976"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4753660" y="4929446"/>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35" name="TextBox 34"/>
          <p:cNvSpPr txBox="1"/>
          <p:nvPr/>
        </p:nvSpPr>
        <p:spPr>
          <a:xfrm>
            <a:off x="6816111" y="4931989"/>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36" name="Straight Arrow Connector 35"/>
          <p:cNvCxnSpPr>
            <a:stCxn id="34" idx="3"/>
            <a:endCxn id="35" idx="1"/>
          </p:cNvCxnSpPr>
          <p:nvPr/>
        </p:nvCxnSpPr>
        <p:spPr>
          <a:xfrm>
            <a:off x="5538997" y="5079487"/>
            <a:ext cx="1277114"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790280" y="5469416"/>
            <a:ext cx="1193984" cy="300082"/>
          </a:xfrm>
          <a:prstGeom prst="rect">
            <a:avLst/>
          </a:prstGeom>
          <a:solidFill>
            <a:schemeClr val="accent5">
              <a:lumMod val="20000"/>
              <a:lumOff val="80000"/>
            </a:schemeClr>
          </a:solidFill>
          <a:ln>
            <a:solidFill>
              <a:schemeClr val="accent1"/>
            </a:solidFill>
          </a:ln>
          <a:scene3d>
            <a:camera prst="orthographicFront"/>
            <a:lightRig rig="threePt" dir="t"/>
          </a:scene3d>
          <a:sp3d>
            <a:bevelT/>
          </a:sp3d>
        </p:spPr>
        <p:txBody>
          <a:bodyPr wrap="square" rtlCol="0" anchor="ctr" anchorCtr="1">
            <a:spAutoFit/>
          </a:bodyPr>
          <a:lstStyle/>
          <a:p>
            <a:r>
              <a:rPr lang="en-US" sz="1350" dirty="0"/>
              <a:t>Controller H</a:t>
            </a:r>
          </a:p>
        </p:txBody>
      </p:sp>
      <p:sp>
        <p:nvSpPr>
          <p:cNvPr id="39" name="TextBox 38"/>
          <p:cNvSpPr txBox="1"/>
          <p:nvPr/>
        </p:nvSpPr>
        <p:spPr>
          <a:xfrm>
            <a:off x="4752649" y="5480714"/>
            <a:ext cx="785337" cy="300082"/>
          </a:xfrm>
          <a:prstGeom prst="rect">
            <a:avLst/>
          </a:prstGeom>
          <a:solidFill>
            <a:schemeClr val="accent1">
              <a:lumMod val="40000"/>
              <a:lumOff val="60000"/>
            </a:schemeClr>
          </a:solidFill>
          <a:ln>
            <a:solidFill>
              <a:schemeClr val="accent1"/>
            </a:solidFill>
          </a:ln>
          <a:scene3d>
            <a:camera prst="orthographicFront"/>
            <a:lightRig rig="threePt" dir="t"/>
          </a:scene3d>
          <a:sp3d>
            <a:bevelT/>
          </a:sp3d>
        </p:spPr>
        <p:txBody>
          <a:bodyPr wrap="square" rtlCol="0">
            <a:spAutoFit/>
          </a:bodyPr>
          <a:lstStyle/>
          <a:p>
            <a:pPr algn="ctr"/>
            <a:r>
              <a:rPr lang="en-US" sz="1350" dirty="0"/>
              <a:t>Model</a:t>
            </a:r>
          </a:p>
        </p:txBody>
      </p:sp>
      <p:sp>
        <p:nvSpPr>
          <p:cNvPr id="40" name="TextBox 39"/>
          <p:cNvSpPr txBox="1"/>
          <p:nvPr/>
        </p:nvSpPr>
        <p:spPr>
          <a:xfrm>
            <a:off x="6827238" y="5483257"/>
            <a:ext cx="785337" cy="300082"/>
          </a:xfrm>
          <a:prstGeom prst="rect">
            <a:avLst/>
          </a:prstGeom>
          <a:solidFill>
            <a:srgbClr val="00B050"/>
          </a:solidFill>
          <a:ln>
            <a:solidFill>
              <a:schemeClr val="accent1"/>
            </a:solidFill>
          </a:ln>
          <a:scene3d>
            <a:camera prst="orthographicFront"/>
            <a:lightRig rig="threePt" dir="t"/>
          </a:scene3d>
          <a:sp3d>
            <a:bevelT/>
          </a:sp3d>
        </p:spPr>
        <p:txBody>
          <a:bodyPr wrap="square" rtlCol="0">
            <a:spAutoFit/>
          </a:bodyPr>
          <a:lstStyle/>
          <a:p>
            <a:pPr algn="ctr"/>
            <a:r>
              <a:rPr lang="en-US" sz="1350" dirty="0"/>
              <a:t>View</a:t>
            </a:r>
          </a:p>
        </p:txBody>
      </p:sp>
      <p:cxnSp>
        <p:nvCxnSpPr>
          <p:cNvPr id="41" name="Straight Arrow Connector 40"/>
          <p:cNvCxnSpPr>
            <a:stCxn id="39" idx="3"/>
            <a:endCxn id="40" idx="1"/>
          </p:cNvCxnSpPr>
          <p:nvPr/>
        </p:nvCxnSpPr>
        <p:spPr>
          <a:xfrm>
            <a:off x="5537986" y="5630755"/>
            <a:ext cx="1289252" cy="25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783339" y="2107637"/>
            <a:ext cx="1838481" cy="689076"/>
          </a:xfrm>
          <a:prstGeom prst="rect">
            <a:avLst/>
          </a:prstGeom>
          <a:ln/>
          <a:scene3d>
            <a:camera prst="orthographicFront"/>
            <a:lightRig rig="threePt" dir="t"/>
          </a:scene3d>
          <a:sp3d>
            <a:bevelT/>
          </a:sp3d>
        </p:spPr>
        <p:style>
          <a:lnRef idx="2">
            <a:schemeClr val="accent2">
              <a:shade val="50000"/>
            </a:schemeClr>
          </a:lnRef>
          <a:fillRef idx="1">
            <a:schemeClr val="accent2"/>
          </a:fillRef>
          <a:effectRef idx="0">
            <a:schemeClr val="accent2"/>
          </a:effectRef>
          <a:fontRef idx="minor">
            <a:schemeClr val="lt1"/>
          </a:fontRef>
        </p:style>
        <p:txBody>
          <a:bodyPr wrap="square" rtlCol="0" anchor="t" anchorCtr="0">
            <a:noAutofit/>
          </a:bodyPr>
          <a:lstStyle/>
          <a:p>
            <a:r>
              <a:rPr lang="en-US" sz="1350" dirty="0"/>
              <a:t>Controller B (👁 x)</a:t>
            </a:r>
          </a:p>
          <a:p>
            <a:endParaRPr lang="en-US" sz="1350" dirty="0"/>
          </a:p>
          <a:p>
            <a:endParaRPr lang="en-US" sz="1350" dirty="0"/>
          </a:p>
          <a:p>
            <a:endParaRPr lang="en-US" sz="1350" dirty="0"/>
          </a:p>
        </p:txBody>
      </p:sp>
      <p:sp>
        <p:nvSpPr>
          <p:cNvPr id="54" name="TextBox 53"/>
          <p:cNvSpPr txBox="1"/>
          <p:nvPr/>
        </p:nvSpPr>
        <p:spPr>
          <a:xfrm>
            <a:off x="849086" y="2400039"/>
            <a:ext cx="1651949" cy="268709"/>
          </a:xfrm>
          <a:prstGeom prst="rect">
            <a:avLst/>
          </a:prstGeom>
          <a:solidFill>
            <a:schemeClr val="accent4"/>
          </a:solidFill>
          <a:ln/>
          <a:scene3d>
            <a:camera prst="orthographicFront"/>
            <a:lightRig rig="threePt" dir="t"/>
          </a:scene3d>
          <a:sp3d>
            <a:bevelT/>
          </a:sp3d>
        </p:spPr>
        <p:style>
          <a:lnRef idx="2">
            <a:schemeClr val="accent2">
              <a:shade val="50000"/>
            </a:schemeClr>
          </a:lnRef>
          <a:fillRef idx="1">
            <a:schemeClr val="accent2"/>
          </a:fillRef>
          <a:effectRef idx="0">
            <a:schemeClr val="accent2"/>
          </a:effectRef>
          <a:fontRef idx="minor">
            <a:schemeClr val="lt1"/>
          </a:fontRef>
        </p:style>
        <p:txBody>
          <a:bodyPr wrap="square" rtlCol="0" anchor="t" anchorCtr="0">
            <a:noAutofit/>
          </a:bodyPr>
          <a:lstStyle/>
          <a:p>
            <a:r>
              <a:rPr lang="en-US" sz="1350" dirty="0"/>
              <a:t>Controller C (👁 x)</a:t>
            </a:r>
          </a:p>
          <a:p>
            <a:endParaRPr lang="en-US" sz="1350" dirty="0"/>
          </a:p>
          <a:p>
            <a:endParaRPr lang="en-US" sz="1350" dirty="0"/>
          </a:p>
        </p:txBody>
      </p:sp>
      <p:grpSp>
        <p:nvGrpSpPr>
          <p:cNvPr id="65" name="Group 64"/>
          <p:cNvGrpSpPr/>
          <p:nvPr/>
        </p:nvGrpSpPr>
        <p:grpSpPr>
          <a:xfrm>
            <a:off x="565438" y="3126119"/>
            <a:ext cx="2553782" cy="1252928"/>
            <a:chOff x="1050617" y="3437758"/>
            <a:chExt cx="3035862" cy="1063916"/>
          </a:xfrm>
        </p:grpSpPr>
        <p:sp>
          <p:nvSpPr>
            <p:cNvPr id="59" name="TextBox 58"/>
            <p:cNvSpPr txBox="1"/>
            <p:nvPr/>
          </p:nvSpPr>
          <p:spPr>
            <a:xfrm>
              <a:off x="1050617" y="3437758"/>
              <a:ext cx="3035862" cy="1063916"/>
            </a:xfrm>
            <a:prstGeom prst="rect">
              <a:avLst/>
            </a:prstGeom>
            <a:solidFill>
              <a:schemeClr val="accent5">
                <a:lumMod val="20000"/>
                <a:lumOff val="80000"/>
                <a:alpha val="92000"/>
              </a:schemeClr>
            </a:solidFill>
            <a:ln>
              <a:solidFill>
                <a:schemeClr val="accent1"/>
              </a:solidFill>
            </a:ln>
            <a:scene3d>
              <a:camera prst="orthographicFront"/>
              <a:lightRig rig="threePt" dir="t"/>
            </a:scene3d>
            <a:sp3d>
              <a:bevelT/>
            </a:sp3d>
          </p:spPr>
          <p:txBody>
            <a:bodyPr wrap="square" rtlCol="0" anchor="t" anchorCtr="0">
              <a:noAutofit/>
            </a:bodyPr>
            <a:lstStyle/>
            <a:p>
              <a:r>
                <a:rPr lang="en-US" dirty="0"/>
                <a:t>Controller D</a:t>
              </a:r>
            </a:p>
            <a:p>
              <a:endParaRPr lang="en-US" sz="1350" dirty="0"/>
            </a:p>
            <a:p>
              <a:endParaRPr lang="en-US" sz="1350" dirty="0"/>
            </a:p>
            <a:p>
              <a:endParaRPr lang="en-US" sz="1350" dirty="0"/>
            </a:p>
            <a:p>
              <a:endParaRPr lang="en-US" sz="1350" dirty="0"/>
            </a:p>
          </p:txBody>
        </p:sp>
        <p:sp>
          <p:nvSpPr>
            <p:cNvPr id="62" name="TextBox 61"/>
            <p:cNvSpPr txBox="1"/>
            <p:nvPr/>
          </p:nvSpPr>
          <p:spPr>
            <a:xfrm>
              <a:off x="1247307" y="3866033"/>
              <a:ext cx="1210881" cy="540535"/>
            </a:xfrm>
            <a:prstGeom prst="rect">
              <a:avLst/>
            </a:prstGeom>
            <a:ln/>
            <a:scene3d>
              <a:camera prst="orthographicFront"/>
              <a:lightRig rig="threePt" dir="t"/>
            </a:scene3d>
            <a:sp3d>
              <a:bevelT/>
            </a:sp3d>
          </p:spPr>
          <p:style>
            <a:lnRef idx="2">
              <a:schemeClr val="accent2">
                <a:shade val="50000"/>
              </a:schemeClr>
            </a:lnRef>
            <a:fillRef idx="1">
              <a:schemeClr val="accent2"/>
            </a:fillRef>
            <a:effectRef idx="0">
              <a:schemeClr val="accent2"/>
            </a:effectRef>
            <a:fontRef idx="minor">
              <a:schemeClr val="lt1"/>
            </a:fontRef>
          </p:style>
          <p:txBody>
            <a:bodyPr wrap="square" rtlCol="0" anchor="t" anchorCtr="0">
              <a:noAutofit/>
            </a:bodyPr>
            <a:lstStyle/>
            <a:p>
              <a:r>
                <a:rPr lang="en-US" sz="1200" dirty="0"/>
                <a:t>Controller E</a:t>
              </a:r>
            </a:p>
            <a:p>
              <a:r>
                <a:rPr lang="en-US" sz="1200" dirty="0"/>
                <a:t>(emit event)</a:t>
              </a:r>
            </a:p>
            <a:p>
              <a:endParaRPr lang="en-US" sz="1200" dirty="0"/>
            </a:p>
          </p:txBody>
        </p:sp>
        <p:sp>
          <p:nvSpPr>
            <p:cNvPr id="64" name="TextBox 63"/>
            <p:cNvSpPr txBox="1"/>
            <p:nvPr/>
          </p:nvSpPr>
          <p:spPr>
            <a:xfrm>
              <a:off x="2732369" y="3869458"/>
              <a:ext cx="1163042" cy="539850"/>
            </a:xfrm>
            <a:prstGeom prst="rect">
              <a:avLst/>
            </a:prstGeom>
            <a:ln/>
            <a:scene3d>
              <a:camera prst="orthographicFront"/>
              <a:lightRig rig="threePt" dir="t"/>
            </a:scene3d>
            <a:sp3d>
              <a:bevelT/>
            </a:sp3d>
          </p:spPr>
          <p:style>
            <a:lnRef idx="2">
              <a:schemeClr val="accent2">
                <a:shade val="50000"/>
              </a:schemeClr>
            </a:lnRef>
            <a:fillRef idx="1">
              <a:schemeClr val="accent2"/>
            </a:fillRef>
            <a:effectRef idx="0">
              <a:schemeClr val="accent2"/>
            </a:effectRef>
            <a:fontRef idx="minor">
              <a:schemeClr val="lt1"/>
            </a:fontRef>
          </p:style>
          <p:txBody>
            <a:bodyPr wrap="square" rtlCol="0" anchor="t" anchorCtr="0">
              <a:noAutofit/>
            </a:bodyPr>
            <a:lstStyle/>
            <a:p>
              <a:r>
                <a:rPr lang="en-US" sz="1200" dirty="0"/>
                <a:t>Controller F</a:t>
              </a:r>
            </a:p>
            <a:p>
              <a:endParaRPr lang="en-US" sz="1200" dirty="0"/>
            </a:p>
          </p:txBody>
        </p:sp>
      </p:grpSp>
      <p:cxnSp>
        <p:nvCxnSpPr>
          <p:cNvPr id="70" name="Straight Arrow Connector 69"/>
          <p:cNvCxnSpPr>
            <a:endCxn id="4" idx="1"/>
          </p:cNvCxnSpPr>
          <p:nvPr/>
        </p:nvCxnSpPr>
        <p:spPr>
          <a:xfrm flipV="1">
            <a:off x="2755337" y="1858870"/>
            <a:ext cx="1994276" cy="4028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endCxn id="9" idx="1"/>
          </p:cNvCxnSpPr>
          <p:nvPr/>
        </p:nvCxnSpPr>
        <p:spPr>
          <a:xfrm flipV="1">
            <a:off x="2621819" y="2410138"/>
            <a:ext cx="2132852" cy="354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54" idx="3"/>
            <a:endCxn id="14" idx="1"/>
          </p:cNvCxnSpPr>
          <p:nvPr/>
        </p:nvCxnSpPr>
        <p:spPr>
          <a:xfrm>
            <a:off x="2501035" y="2534394"/>
            <a:ext cx="2259705" cy="409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endCxn id="19" idx="1"/>
          </p:cNvCxnSpPr>
          <p:nvPr/>
        </p:nvCxnSpPr>
        <p:spPr>
          <a:xfrm flipV="1">
            <a:off x="3119219" y="3495478"/>
            <a:ext cx="1646579" cy="1912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62" idx="3"/>
            <a:endCxn id="24" idx="1"/>
          </p:cNvCxnSpPr>
          <p:nvPr/>
        </p:nvCxnSpPr>
        <p:spPr>
          <a:xfrm>
            <a:off x="1749494" y="3948763"/>
            <a:ext cx="3011246" cy="453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a:endCxn id="29" idx="1"/>
          </p:cNvCxnSpPr>
          <p:nvPr/>
        </p:nvCxnSpPr>
        <p:spPr>
          <a:xfrm>
            <a:off x="2958492" y="4037329"/>
            <a:ext cx="1795168" cy="5080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V="1">
            <a:off x="2990814" y="5073238"/>
            <a:ext cx="1758799" cy="62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stCxn id="38" idx="3"/>
            <a:endCxn id="39" idx="1"/>
          </p:cNvCxnSpPr>
          <p:nvPr/>
        </p:nvCxnSpPr>
        <p:spPr>
          <a:xfrm>
            <a:off x="2984264" y="5619457"/>
            <a:ext cx="1768385" cy="112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a:stCxn id="3" idx="3"/>
            <a:endCxn id="9" idx="1"/>
          </p:cNvCxnSpPr>
          <p:nvPr/>
        </p:nvCxnSpPr>
        <p:spPr>
          <a:xfrm>
            <a:off x="2755338" y="2268299"/>
            <a:ext cx="1999333" cy="141839"/>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94" name="Straight Arrow Connector 93"/>
          <p:cNvCxnSpPr/>
          <p:nvPr/>
        </p:nvCxnSpPr>
        <p:spPr>
          <a:xfrm>
            <a:off x="2621819" y="2461486"/>
            <a:ext cx="2127794" cy="47633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96" name="Straight Arrow Connector 95"/>
          <p:cNvCxnSpPr/>
          <p:nvPr/>
        </p:nvCxnSpPr>
        <p:spPr>
          <a:xfrm>
            <a:off x="2506093" y="2573401"/>
            <a:ext cx="2243520" cy="936434"/>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98" name="Straight Arrow Connector 97"/>
          <p:cNvCxnSpPr/>
          <p:nvPr/>
        </p:nvCxnSpPr>
        <p:spPr>
          <a:xfrm>
            <a:off x="3119220" y="3704137"/>
            <a:ext cx="1627096" cy="313655"/>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03" name="Straight Arrow Connector 102"/>
          <p:cNvCxnSpPr>
            <a:stCxn id="62" idx="3"/>
            <a:endCxn id="29" idx="1"/>
          </p:cNvCxnSpPr>
          <p:nvPr/>
        </p:nvCxnSpPr>
        <p:spPr>
          <a:xfrm>
            <a:off x="1749494" y="3948763"/>
            <a:ext cx="3004166" cy="596652"/>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05" name="Straight Arrow Connector 104"/>
          <p:cNvCxnSpPr>
            <a:stCxn id="38" idx="3"/>
            <a:endCxn id="34" idx="1"/>
          </p:cNvCxnSpPr>
          <p:nvPr/>
        </p:nvCxnSpPr>
        <p:spPr>
          <a:xfrm flipV="1">
            <a:off x="2984264" y="5079487"/>
            <a:ext cx="1769396" cy="53997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107" name="Straight Arrow Connector 106"/>
          <p:cNvCxnSpPr/>
          <p:nvPr/>
        </p:nvCxnSpPr>
        <p:spPr>
          <a:xfrm flipV="1">
            <a:off x="3000928" y="3991934"/>
            <a:ext cx="1753280" cy="1625417"/>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627264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 calcmode="lin" valueType="num">
                                      <p:cBhvr additive="base">
                                        <p:cTn id="7" dur="500" fill="hold"/>
                                        <p:tgtEl>
                                          <p:spTgt spid="92"/>
                                        </p:tgtEl>
                                        <p:attrNameLst>
                                          <p:attrName>ppt_x</p:attrName>
                                        </p:attrNameLst>
                                      </p:cBhvr>
                                      <p:tavLst>
                                        <p:tav tm="0">
                                          <p:val>
                                            <p:strVal val="#ppt_x"/>
                                          </p:val>
                                        </p:tav>
                                        <p:tav tm="100000">
                                          <p:val>
                                            <p:strVal val="#ppt_x"/>
                                          </p:val>
                                        </p:tav>
                                      </p:tavLst>
                                    </p:anim>
                                    <p:anim calcmode="lin" valueType="num">
                                      <p:cBhvr additive="base">
                                        <p:cTn id="8" dur="500" fill="hold"/>
                                        <p:tgtEl>
                                          <p:spTgt spid="9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94"/>
                                        </p:tgtEl>
                                        <p:attrNameLst>
                                          <p:attrName>style.visibility</p:attrName>
                                        </p:attrNameLst>
                                      </p:cBhvr>
                                      <p:to>
                                        <p:strVal val="visible"/>
                                      </p:to>
                                    </p:set>
                                    <p:anim calcmode="lin" valueType="num">
                                      <p:cBhvr additive="base">
                                        <p:cTn id="12" dur="500" fill="hold"/>
                                        <p:tgtEl>
                                          <p:spTgt spid="94"/>
                                        </p:tgtEl>
                                        <p:attrNameLst>
                                          <p:attrName>ppt_x</p:attrName>
                                        </p:attrNameLst>
                                      </p:cBhvr>
                                      <p:tavLst>
                                        <p:tav tm="0">
                                          <p:val>
                                            <p:strVal val="#ppt_x"/>
                                          </p:val>
                                        </p:tav>
                                        <p:tav tm="100000">
                                          <p:val>
                                            <p:strVal val="#ppt_x"/>
                                          </p:val>
                                        </p:tav>
                                      </p:tavLst>
                                    </p:anim>
                                    <p:anim calcmode="lin" valueType="num">
                                      <p:cBhvr additive="base">
                                        <p:cTn id="13" dur="500" fill="hold"/>
                                        <p:tgtEl>
                                          <p:spTgt spid="94"/>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96"/>
                                        </p:tgtEl>
                                        <p:attrNameLst>
                                          <p:attrName>style.visibility</p:attrName>
                                        </p:attrNameLst>
                                      </p:cBhvr>
                                      <p:to>
                                        <p:strVal val="visible"/>
                                      </p:to>
                                    </p:set>
                                    <p:anim calcmode="lin" valueType="num">
                                      <p:cBhvr additive="base">
                                        <p:cTn id="17" dur="500" fill="hold"/>
                                        <p:tgtEl>
                                          <p:spTgt spid="96"/>
                                        </p:tgtEl>
                                        <p:attrNameLst>
                                          <p:attrName>ppt_x</p:attrName>
                                        </p:attrNameLst>
                                      </p:cBhvr>
                                      <p:tavLst>
                                        <p:tav tm="0">
                                          <p:val>
                                            <p:strVal val="#ppt_x"/>
                                          </p:val>
                                        </p:tav>
                                        <p:tav tm="100000">
                                          <p:val>
                                            <p:strVal val="#ppt_x"/>
                                          </p:val>
                                        </p:tav>
                                      </p:tavLst>
                                    </p:anim>
                                    <p:anim calcmode="lin" valueType="num">
                                      <p:cBhvr additive="base">
                                        <p:cTn id="18" dur="500" fill="hold"/>
                                        <p:tgtEl>
                                          <p:spTgt spid="9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98"/>
                                        </p:tgtEl>
                                        <p:attrNameLst>
                                          <p:attrName>style.visibility</p:attrName>
                                        </p:attrNameLst>
                                      </p:cBhvr>
                                      <p:to>
                                        <p:strVal val="visible"/>
                                      </p:to>
                                    </p:set>
                                    <p:anim calcmode="lin" valueType="num">
                                      <p:cBhvr additive="base">
                                        <p:cTn id="22" dur="500" fill="hold"/>
                                        <p:tgtEl>
                                          <p:spTgt spid="98"/>
                                        </p:tgtEl>
                                        <p:attrNameLst>
                                          <p:attrName>ppt_x</p:attrName>
                                        </p:attrNameLst>
                                      </p:cBhvr>
                                      <p:tavLst>
                                        <p:tav tm="0">
                                          <p:val>
                                            <p:strVal val="#ppt_x"/>
                                          </p:val>
                                        </p:tav>
                                        <p:tav tm="100000">
                                          <p:val>
                                            <p:strVal val="#ppt_x"/>
                                          </p:val>
                                        </p:tav>
                                      </p:tavLst>
                                    </p:anim>
                                    <p:anim calcmode="lin" valueType="num">
                                      <p:cBhvr additive="base">
                                        <p:cTn id="23" dur="500" fill="hold"/>
                                        <p:tgtEl>
                                          <p:spTgt spid="98"/>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103"/>
                                        </p:tgtEl>
                                        <p:attrNameLst>
                                          <p:attrName>style.visibility</p:attrName>
                                        </p:attrNameLst>
                                      </p:cBhvr>
                                      <p:to>
                                        <p:strVal val="visible"/>
                                      </p:to>
                                    </p:set>
                                    <p:anim calcmode="lin" valueType="num">
                                      <p:cBhvr additive="base">
                                        <p:cTn id="27" dur="500" fill="hold"/>
                                        <p:tgtEl>
                                          <p:spTgt spid="103"/>
                                        </p:tgtEl>
                                        <p:attrNameLst>
                                          <p:attrName>ppt_x</p:attrName>
                                        </p:attrNameLst>
                                      </p:cBhvr>
                                      <p:tavLst>
                                        <p:tav tm="0">
                                          <p:val>
                                            <p:strVal val="#ppt_x"/>
                                          </p:val>
                                        </p:tav>
                                        <p:tav tm="100000">
                                          <p:val>
                                            <p:strVal val="#ppt_x"/>
                                          </p:val>
                                        </p:tav>
                                      </p:tavLst>
                                    </p:anim>
                                    <p:anim calcmode="lin" valueType="num">
                                      <p:cBhvr additive="base">
                                        <p:cTn id="28" dur="500" fill="hold"/>
                                        <p:tgtEl>
                                          <p:spTgt spid="103"/>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107"/>
                                        </p:tgtEl>
                                        <p:attrNameLst>
                                          <p:attrName>style.visibility</p:attrName>
                                        </p:attrNameLst>
                                      </p:cBhvr>
                                      <p:to>
                                        <p:strVal val="visible"/>
                                      </p:to>
                                    </p:set>
                                    <p:anim calcmode="lin" valueType="num">
                                      <p:cBhvr additive="base">
                                        <p:cTn id="32" dur="500" fill="hold"/>
                                        <p:tgtEl>
                                          <p:spTgt spid="107"/>
                                        </p:tgtEl>
                                        <p:attrNameLst>
                                          <p:attrName>ppt_x</p:attrName>
                                        </p:attrNameLst>
                                      </p:cBhvr>
                                      <p:tavLst>
                                        <p:tav tm="0">
                                          <p:val>
                                            <p:strVal val="#ppt_x"/>
                                          </p:val>
                                        </p:tav>
                                        <p:tav tm="100000">
                                          <p:val>
                                            <p:strVal val="#ppt_x"/>
                                          </p:val>
                                        </p:tav>
                                      </p:tavLst>
                                    </p:anim>
                                    <p:anim calcmode="lin" valueType="num">
                                      <p:cBhvr additive="base">
                                        <p:cTn id="33" dur="500" fill="hold"/>
                                        <p:tgtEl>
                                          <p:spTgt spid="107"/>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nodeType="afterEffect">
                                  <p:stCondLst>
                                    <p:cond delay="0"/>
                                  </p:stCondLst>
                                  <p:childTnLst>
                                    <p:set>
                                      <p:cBhvr>
                                        <p:cTn id="36" dur="1" fill="hold">
                                          <p:stCondLst>
                                            <p:cond delay="0"/>
                                          </p:stCondLst>
                                        </p:cTn>
                                        <p:tgtEl>
                                          <p:spTgt spid="105"/>
                                        </p:tgtEl>
                                        <p:attrNameLst>
                                          <p:attrName>style.visibility</p:attrName>
                                        </p:attrNameLst>
                                      </p:cBhvr>
                                      <p:to>
                                        <p:strVal val="visible"/>
                                      </p:to>
                                    </p:set>
                                    <p:anim calcmode="lin" valueType="num">
                                      <p:cBhvr additive="base">
                                        <p:cTn id="37" dur="500" fill="hold"/>
                                        <p:tgtEl>
                                          <p:spTgt spid="105"/>
                                        </p:tgtEl>
                                        <p:attrNameLst>
                                          <p:attrName>ppt_x</p:attrName>
                                        </p:attrNameLst>
                                      </p:cBhvr>
                                      <p:tavLst>
                                        <p:tav tm="0">
                                          <p:val>
                                            <p:strVal val="#ppt_x"/>
                                          </p:val>
                                        </p:tav>
                                        <p:tav tm="100000">
                                          <p:val>
                                            <p:strVal val="#ppt_x"/>
                                          </p:val>
                                        </p:tav>
                                      </p:tavLst>
                                    </p:anim>
                                    <p:anim calcmode="lin" valueType="num">
                                      <p:cBhvr additive="base">
                                        <p:cTn id="38" dur="500" fill="hold"/>
                                        <p:tgtEl>
                                          <p:spTgt spid="10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Difficulties </a:t>
            </a:r>
          </a:p>
        </p:txBody>
      </p:sp>
      <p:sp>
        <p:nvSpPr>
          <p:cNvPr id="4" name="Oval 3"/>
          <p:cNvSpPr/>
          <p:nvPr/>
        </p:nvSpPr>
        <p:spPr>
          <a:xfrm>
            <a:off x="2507747" y="3874770"/>
            <a:ext cx="829491" cy="38535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A</a:t>
            </a:r>
          </a:p>
        </p:txBody>
      </p:sp>
      <p:sp>
        <p:nvSpPr>
          <p:cNvPr id="5" name="Oval 4"/>
          <p:cNvSpPr/>
          <p:nvPr/>
        </p:nvSpPr>
        <p:spPr>
          <a:xfrm>
            <a:off x="4180112" y="3378378"/>
            <a:ext cx="587829" cy="3331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B</a:t>
            </a:r>
          </a:p>
        </p:txBody>
      </p:sp>
      <p:sp>
        <p:nvSpPr>
          <p:cNvPr id="6" name="Oval 5"/>
          <p:cNvSpPr/>
          <p:nvPr/>
        </p:nvSpPr>
        <p:spPr>
          <a:xfrm>
            <a:off x="4434252" y="4557304"/>
            <a:ext cx="679268" cy="5290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C</a:t>
            </a:r>
          </a:p>
        </p:txBody>
      </p:sp>
      <p:cxnSp>
        <p:nvCxnSpPr>
          <p:cNvPr id="16" name="Straight Arrow Connector 15"/>
          <p:cNvCxnSpPr>
            <a:stCxn id="4" idx="6"/>
            <a:endCxn id="5" idx="2"/>
          </p:cNvCxnSpPr>
          <p:nvPr/>
        </p:nvCxnSpPr>
        <p:spPr>
          <a:xfrm flipV="1">
            <a:off x="3337238" y="3544930"/>
            <a:ext cx="842874" cy="522518"/>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8" name="Straight Arrow Connector 17"/>
          <p:cNvCxnSpPr>
            <a:stCxn id="5" idx="5"/>
            <a:endCxn id="6" idx="0"/>
          </p:cNvCxnSpPr>
          <p:nvPr/>
        </p:nvCxnSpPr>
        <p:spPr>
          <a:xfrm>
            <a:off x="4681855" y="3662700"/>
            <a:ext cx="92031" cy="89460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0" name="Straight Arrow Connector 19"/>
          <p:cNvCxnSpPr>
            <a:stCxn id="4" idx="5"/>
            <a:endCxn id="6" idx="2"/>
          </p:cNvCxnSpPr>
          <p:nvPr/>
        </p:nvCxnSpPr>
        <p:spPr>
          <a:xfrm>
            <a:off x="3215762" y="4203691"/>
            <a:ext cx="1218490" cy="618137"/>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6" name="Straight Arrow Connector 25"/>
          <p:cNvCxnSpPr>
            <a:stCxn id="6" idx="3"/>
            <a:endCxn id="4" idx="4"/>
          </p:cNvCxnSpPr>
          <p:nvPr/>
        </p:nvCxnSpPr>
        <p:spPr>
          <a:xfrm flipH="1" flipV="1">
            <a:off x="2922492" y="4260125"/>
            <a:ext cx="1611236" cy="748748"/>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1" name="Content Placeholder 2"/>
          <p:cNvSpPr txBox="1">
            <a:spLocks/>
          </p:cNvSpPr>
          <p:nvPr/>
        </p:nvSpPr>
        <p:spPr>
          <a:xfrm>
            <a:off x="311151" y="1085851"/>
            <a:ext cx="8535986" cy="5376834"/>
          </a:xfrm>
          <a:prstGeom prst="rect">
            <a:avLst/>
          </a:prstGeom>
        </p:spPr>
        <p:txBody>
          <a:bodyPr/>
          <a:lstStyle>
            <a:lvl1pPr marL="0" indent="0" algn="l" defTabSz="914400" rtl="0" eaLnBrk="1" latinLnBrk="0" hangingPunct="1">
              <a:spcAft>
                <a:spcPts val="600"/>
              </a:spcAft>
              <a:buNone/>
              <a:defRPr sz="1800" b="1" i="0" u="none" kern="1200" cap="all">
                <a:solidFill>
                  <a:schemeClr val="accent3"/>
                </a:solidFill>
                <a:uFill>
                  <a:solidFill>
                    <a:schemeClr val="tx1"/>
                  </a:solidFill>
                </a:uFill>
                <a:latin typeface="+mn-lt"/>
                <a:ea typeface="+mn-ea"/>
                <a:cs typeface="+mn-cs"/>
              </a:defRPr>
            </a:lvl1pPr>
            <a:lvl2pPr marL="0" indent="0" algn="l" defTabSz="914400" rtl="0" eaLnBrk="1" latinLnBrk="0" hangingPunct="1">
              <a:spcAft>
                <a:spcPts val="600"/>
              </a:spcAft>
              <a:buNone/>
              <a:defRPr sz="1600" b="0" i="0" u="none" kern="1200" cap="none">
                <a:solidFill>
                  <a:schemeClr val="dk1"/>
                </a:solidFill>
                <a:uFill>
                  <a:solidFill>
                    <a:schemeClr val="tx1"/>
                  </a:solidFill>
                </a:uFill>
                <a:latin typeface="+mn-lt"/>
                <a:ea typeface="+mn-ea"/>
                <a:cs typeface="+mn-cs"/>
              </a:defRPr>
            </a:lvl2pPr>
            <a:lvl3pPr marL="155448" indent="-157143" algn="l" defTabSz="914400" rtl="0" eaLnBrk="1" latinLnBrk="0" hangingPunct="1">
              <a:spcAft>
                <a:spcPts val="600"/>
              </a:spcAft>
              <a:buClr>
                <a:schemeClr val="accent3"/>
              </a:buClr>
              <a:buSzPct val="100000"/>
              <a:buFont typeface="Arial" pitchFamily="34" charset="0"/>
              <a:buChar char="•"/>
              <a:defRPr sz="1600" b="0" i="0" u="none" kern="1200" cap="none">
                <a:solidFill>
                  <a:schemeClr val="dk1"/>
                </a:solidFill>
                <a:uFill>
                  <a:solidFill>
                    <a:schemeClr val="tx1"/>
                  </a:solidFill>
                </a:uFill>
                <a:latin typeface="+mn-lt"/>
                <a:ea typeface="+mn-ea"/>
                <a:cs typeface="+mn-cs"/>
              </a:defRPr>
            </a:lvl3pPr>
            <a:lvl4pPr marL="404813" indent="-179388" algn="l" defTabSz="914400" rtl="0" eaLnBrk="1" latinLnBrk="0" hangingPunct="1">
              <a:spcAft>
                <a:spcPts val="600"/>
              </a:spcAft>
              <a:buClr>
                <a:schemeClr val="accent3"/>
              </a:buClr>
              <a:buSzPct val="100000"/>
              <a:buFont typeface="Lucida Grande"/>
              <a:buChar char="-"/>
              <a:defRPr sz="1600" b="0" i="0" u="none" kern="1200" cap="none">
                <a:solidFill>
                  <a:schemeClr val="dk1"/>
                </a:solidFill>
                <a:uFill>
                  <a:solidFill>
                    <a:schemeClr val="tx1"/>
                  </a:solidFill>
                </a:uFill>
                <a:latin typeface="+mn-lt"/>
                <a:ea typeface="+mn-ea"/>
                <a:cs typeface="+mn-cs"/>
              </a:defRPr>
            </a:lvl4pPr>
            <a:lvl5pPr marL="630238" indent="-169863" algn="l" defTabSz="914400" rtl="0" eaLnBrk="1" latinLnBrk="0" hangingPunct="1">
              <a:spcAft>
                <a:spcPts val="600"/>
              </a:spcAft>
              <a:buClr>
                <a:schemeClr val="accent3"/>
              </a:buClr>
              <a:buSzPct val="90000"/>
              <a:buFont typeface="Courier New"/>
              <a:buChar char="o"/>
              <a:defRPr sz="1600" b="0" i="0" u="none" kern="1200" cap="none">
                <a:solidFill>
                  <a:schemeClr val="dk1"/>
                </a:solidFill>
                <a:uFill>
                  <a:solidFill>
                    <a:schemeClr val="tx1"/>
                  </a:solidFill>
                </a:uFill>
                <a:latin typeface="+mn-lt"/>
                <a:ea typeface="+mn-ea"/>
                <a:cs typeface="+mn-cs"/>
              </a:defRPr>
            </a:lvl5pPr>
            <a:lvl6pPr marL="912813" indent="-168275" algn="l" defTabSz="914400" rtl="0" eaLnBrk="1" latinLnBrk="0" hangingPunct="1">
              <a:buClr>
                <a:schemeClr val="accent3"/>
              </a:buClr>
              <a:buSzPct val="100000"/>
              <a:buFont typeface="Arial"/>
              <a:buChar char="•"/>
              <a:defRPr sz="1600" b="0" i="0" u="none" kern="1200" cap="none">
                <a:solidFill>
                  <a:schemeClr val="dk1"/>
                </a:solidFill>
                <a:uFill>
                  <a:solidFill>
                    <a:schemeClr val="tx1"/>
                  </a:solidFill>
                </a:uFill>
                <a:latin typeface="+mn-lt"/>
                <a:ea typeface="+mn-ea"/>
                <a:cs typeface="+mn-cs"/>
              </a:defRPr>
            </a:lvl6pPr>
            <a:lvl7pPr marL="1144588" indent="-168275" algn="l" defTabSz="914400" rtl="0" eaLnBrk="1" latinLnBrk="0" hangingPunct="1">
              <a:spcBef>
                <a:spcPct val="20000"/>
              </a:spcBef>
              <a:buClr>
                <a:schemeClr val="accent3"/>
              </a:buClr>
              <a:buFont typeface="Lucida Grande"/>
              <a:buChar char="-"/>
              <a:defRPr sz="1600" kern="1200">
                <a:solidFill>
                  <a:schemeClr val="tx1"/>
                </a:solidFill>
                <a:latin typeface="+mn-lt"/>
                <a:ea typeface="+mn-ea"/>
                <a:cs typeface="+mn-cs"/>
              </a:defRPr>
            </a:lvl7pPr>
            <a:lvl8pPr marL="1427163" indent="-168275" algn="l" defTabSz="914400" rtl="0" eaLnBrk="1" latinLnBrk="0" hangingPunct="1">
              <a:spcBef>
                <a:spcPct val="20000"/>
              </a:spcBef>
              <a:buClr>
                <a:schemeClr val="accent3"/>
              </a:buClr>
              <a:buSzPct val="90000"/>
              <a:buFont typeface="Courier New"/>
              <a:buChar char="o"/>
              <a:defRPr sz="1600" kern="1200">
                <a:solidFill>
                  <a:schemeClr val="tx1"/>
                </a:solidFill>
                <a:latin typeface="+mn-lt"/>
                <a:ea typeface="+mn-ea"/>
                <a:cs typeface="+mn-cs"/>
              </a:defRPr>
            </a:lvl8pPr>
            <a:lvl9pPr marL="1711325" indent="-220663" algn="l" defTabSz="914400" rtl="0" eaLnBrk="1" latinLnBrk="0" hangingPunct="1">
              <a:spcBef>
                <a:spcPct val="20000"/>
              </a:spcBef>
              <a:buClr>
                <a:schemeClr val="accent3"/>
              </a:buClr>
              <a:buFont typeface="Arial"/>
              <a:buChar char="•"/>
              <a:defRPr sz="1600" kern="1200">
                <a:solidFill>
                  <a:schemeClr val="tx1"/>
                </a:solidFill>
                <a:latin typeface="+mn-lt"/>
                <a:ea typeface="+mn-ea"/>
                <a:cs typeface="+mn-cs"/>
              </a:defRPr>
            </a:lvl9pPr>
          </a:lstStyle>
          <a:p>
            <a:pPr marL="285750" indent="-285750">
              <a:spcBef>
                <a:spcPts val="600"/>
              </a:spcBef>
              <a:buFont typeface="Arial" panose="020B0604020202020204" pitchFamily="34" charset="0"/>
              <a:buChar char="•"/>
            </a:pPr>
            <a:r>
              <a:rPr lang="en-US" dirty="0"/>
              <a:t>Super clear about hierarchy and inheritance which is hard to maintain </a:t>
            </a:r>
          </a:p>
          <a:p>
            <a:pPr marL="285750" indent="-285750">
              <a:spcBef>
                <a:spcPts val="600"/>
              </a:spcBef>
              <a:buFont typeface="Arial" panose="020B0604020202020204" pitchFamily="34" charset="0"/>
              <a:buChar char="•"/>
            </a:pPr>
            <a:r>
              <a:rPr lang="en-US" dirty="0"/>
              <a:t>Passing message across multi scope/store</a:t>
            </a:r>
          </a:p>
          <a:p>
            <a:pPr marL="285750" indent="-285750">
              <a:spcBef>
                <a:spcPts val="600"/>
              </a:spcBef>
              <a:buFont typeface="Arial" panose="020B0604020202020204" pitchFamily="34" charset="0"/>
              <a:buChar char="•"/>
            </a:pPr>
            <a:r>
              <a:rPr lang="en-US" dirty="0"/>
              <a:t>debugging</a:t>
            </a:r>
          </a:p>
          <a:p>
            <a:pPr marL="285750" indent="-285750">
              <a:spcBef>
                <a:spcPts val="600"/>
              </a:spcBef>
              <a:buFont typeface="Arial" panose="020B0604020202020204" pitchFamily="34" charset="0"/>
              <a:buChar char="•"/>
            </a:pPr>
            <a:r>
              <a:rPr lang="en-US" dirty="0"/>
              <a:t>Performance of digest loop</a:t>
            </a:r>
          </a:p>
        </p:txBody>
      </p:sp>
    </p:spTree>
    <p:extLst>
      <p:ext uri="{BB962C8B-B14F-4D97-AF65-F5344CB8AC3E}">
        <p14:creationId xmlns:p14="http://schemas.microsoft.com/office/powerpoint/2010/main" val="1877594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14400" y="1321925"/>
            <a:ext cx="1598555" cy="246221"/>
          </a:xfrm>
          <a:prstGeom prst="rect">
            <a:avLst/>
          </a:prstGeom>
          <a:solidFill>
            <a:srgbClr val="FFFF00"/>
          </a:solidFill>
        </p:spPr>
        <p:txBody>
          <a:bodyPr wrap="square" lIns="0" tIns="0" rIns="0" bIns="0" rtlCol="0">
            <a:spAutoFit/>
          </a:bodyPr>
          <a:lstStyle/>
          <a:p>
            <a:endParaRPr lang="en-US" sz="1600" dirty="0"/>
          </a:p>
        </p:txBody>
      </p:sp>
      <p:sp>
        <p:nvSpPr>
          <p:cNvPr id="5" name="TextBox 4"/>
          <p:cNvSpPr txBox="1"/>
          <p:nvPr/>
        </p:nvSpPr>
        <p:spPr>
          <a:xfrm>
            <a:off x="487904" y="3370414"/>
            <a:ext cx="1598555" cy="246221"/>
          </a:xfrm>
          <a:prstGeom prst="rect">
            <a:avLst/>
          </a:prstGeom>
          <a:solidFill>
            <a:srgbClr val="FFFF00"/>
          </a:solidFill>
        </p:spPr>
        <p:txBody>
          <a:bodyPr wrap="square" lIns="0" tIns="0" rIns="0" bIns="0" rtlCol="0">
            <a:spAutoFit/>
          </a:bodyPr>
          <a:lstStyle/>
          <a:p>
            <a:endParaRPr lang="en-US" sz="1600" dirty="0"/>
          </a:p>
        </p:txBody>
      </p:sp>
      <p:sp>
        <p:nvSpPr>
          <p:cNvPr id="6" name="TextBox 5"/>
          <p:cNvSpPr txBox="1"/>
          <p:nvPr/>
        </p:nvSpPr>
        <p:spPr>
          <a:xfrm>
            <a:off x="497771" y="5425481"/>
            <a:ext cx="1598555" cy="246221"/>
          </a:xfrm>
          <a:prstGeom prst="rect">
            <a:avLst/>
          </a:prstGeom>
          <a:solidFill>
            <a:srgbClr val="FFFF00"/>
          </a:solidFill>
        </p:spPr>
        <p:txBody>
          <a:bodyPr wrap="square" lIns="0" tIns="0" rIns="0" bIns="0" rtlCol="0">
            <a:spAutoFit/>
          </a:bodyPr>
          <a:lstStyle/>
          <a:p>
            <a:endParaRPr lang="en-US" sz="1600" dirty="0"/>
          </a:p>
        </p:txBody>
      </p:sp>
      <p:sp>
        <p:nvSpPr>
          <p:cNvPr id="12" name="Rectangle 11"/>
          <p:cNvSpPr/>
          <p:nvPr/>
        </p:nvSpPr>
        <p:spPr>
          <a:xfrm>
            <a:off x="301624" y="874929"/>
            <a:ext cx="8598975" cy="5457101"/>
          </a:xfrm>
          <a:prstGeom prst="rect">
            <a:avLst/>
          </a:prstGeom>
          <a:noFill/>
          <a:ln>
            <a:noFill/>
          </a:ln>
        </p:spPr>
        <p:txBody>
          <a:bodyPr wrap="square">
            <a:spAutoFit/>
          </a:bodyPr>
          <a:lstStyle/>
          <a:p>
            <a:br>
              <a:rPr lang="en-US" sz="1350" i="1" dirty="0">
                <a:solidFill>
                  <a:srgbClr val="808080"/>
                </a:solidFill>
                <a:latin typeface="Courier New" panose="02070309020205020404" pitchFamily="49" charset="0"/>
              </a:rPr>
            </a:br>
            <a:r>
              <a:rPr lang="en-US" sz="1350" i="1" dirty="0">
                <a:solidFill>
                  <a:srgbClr val="808080"/>
                </a:solidFill>
                <a:latin typeface="Courier New" panose="02070309020205020404" pitchFamily="49" charset="0"/>
              </a:rPr>
              <a:t>  </a:t>
            </a:r>
            <a:r>
              <a:rPr lang="en-US" sz="1350" b="1" dirty="0">
                <a:solidFill>
                  <a:srgbClr val="000080"/>
                </a:solidFill>
                <a:latin typeface="Courier New" panose="02070309020205020404" pitchFamily="49" charset="0"/>
              </a:rPr>
              <a:t>if</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updateGridOption</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a:solidFill>
                  <a:srgbClr val="002060"/>
                </a:solidFill>
                <a:latin typeface="Courier New" panose="02070309020205020404" pitchFamily="49" charset="0"/>
              </a:rPr>
              <a:t>$timeout(()=&gt;{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b="1" dirty="0">
                <a:solidFill>
                  <a:srgbClr val="660E7A"/>
                </a:solidFill>
                <a:latin typeface="Courier New" panose="02070309020205020404" pitchFamily="49" charset="0"/>
              </a:rPr>
              <a:t>console</a:t>
            </a:r>
            <a:r>
              <a:rPr lang="en-US" sz="1350" dirty="0">
                <a:solidFill>
                  <a:srgbClr val="000000"/>
                </a:solidFill>
                <a:latin typeface="Courier New" panose="02070309020205020404" pitchFamily="49" charset="0"/>
              </a:rPr>
              <a:t>.</a:t>
            </a:r>
            <a:r>
              <a:rPr lang="en-US" sz="1350" dirty="0">
                <a:solidFill>
                  <a:srgbClr val="7A7A43"/>
                </a:solidFill>
                <a:latin typeface="Courier New" panose="02070309020205020404" pitchFamily="49" charset="0"/>
              </a:rPr>
              <a:t>log</a:t>
            </a:r>
            <a:r>
              <a:rPr lang="en-US" sz="1350" dirty="0">
                <a:solidFill>
                  <a:srgbClr val="000000"/>
                </a:solidFill>
                <a:latin typeface="Courier New" panose="02070309020205020404" pitchFamily="49" charset="0"/>
              </a:rPr>
              <a:t>(</a:t>
            </a:r>
            <a:r>
              <a:rPr lang="en-US" sz="1350" b="1" dirty="0">
                <a:solidFill>
                  <a:srgbClr val="008000"/>
                </a:solidFill>
                <a:latin typeface="Courier New" panose="02070309020205020404" pitchFamily="49" charset="0"/>
              </a:rPr>
              <a:t>"update options on response "</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updateOptions</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gridOption</a:t>
            </a:r>
            <a:r>
              <a:rPr lang="en-US" sz="1350" dirty="0">
                <a:solidFill>
                  <a:srgbClr val="000000"/>
                </a:solidFill>
                <a:latin typeface="Courier New" panose="02070309020205020404" pitchFamily="49" charset="0"/>
              </a:rPr>
              <a:t>, </a:t>
            </a:r>
            <a:r>
              <a:rPr lang="en-US" sz="1350" b="1" dirty="0">
                <a:solidFill>
                  <a:srgbClr val="000080"/>
                </a:solidFill>
                <a:latin typeface="Courier New" panose="02070309020205020404" pitchFamily="49" charset="0"/>
              </a:rPr>
              <a:t>false</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i="1" dirty="0">
                <a:solidFill>
                  <a:srgbClr val="808080"/>
                </a:solidFill>
                <a:latin typeface="Courier New" panose="02070309020205020404" pitchFamily="49" charset="0"/>
              </a:rPr>
              <a:t>//not sure why this is needed, but the page breaks if this is omitted</a:t>
            </a:r>
            <a:br>
              <a:rPr lang="en-US" sz="1350" i="1" dirty="0">
                <a:solidFill>
                  <a:srgbClr val="808080"/>
                </a:solidFill>
                <a:latin typeface="Courier New" panose="02070309020205020404" pitchFamily="49" charset="0"/>
              </a:rPr>
            </a:br>
            <a:r>
              <a:rPr lang="en-US" sz="1350" i="1" dirty="0">
                <a:solidFill>
                  <a:srgbClr val="808080"/>
                </a:solidFill>
                <a:latin typeface="Courier New" panose="02070309020205020404" pitchFamily="49" charset="0"/>
              </a:rPr>
              <a:t>        </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setGroupByColumns</a:t>
            </a:r>
            <a:r>
              <a:rPr lang="en-US" sz="1350" dirty="0">
                <a:solidFill>
                  <a:srgbClr val="000000"/>
                </a:solidFill>
                <a:latin typeface="Courier New" panose="02070309020205020404" pitchFamily="49" charset="0"/>
              </a:rPr>
              <a:t>(</a:t>
            </a:r>
            <a:r>
              <a:rPr lang="en-US" sz="1350" dirty="0" err="1">
                <a:solidFill>
                  <a:srgbClr val="458383"/>
                </a:solidFill>
                <a:latin typeface="Courier New" panose="02070309020205020404" pitchFamily="49" charset="0"/>
              </a:rPr>
              <a:t>mygroupBy</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setFormatterPreferences</a:t>
            </a:r>
            <a:r>
              <a:rPr lang="en-US" sz="1350" dirty="0">
                <a:solidFill>
                  <a:srgbClr val="000000"/>
                </a:solidFill>
                <a:latin typeface="Courier New" panose="02070309020205020404" pitchFamily="49" charset="0"/>
              </a:rPr>
              <a:t>(</a:t>
            </a:r>
            <a:r>
              <a:rPr lang="en-US" sz="1350" dirty="0">
                <a:solidFill>
                  <a:srgbClr val="458383"/>
                </a:solidFill>
                <a:latin typeface="Courier New" panose="02070309020205020404" pitchFamily="49" charset="0"/>
              </a:rPr>
              <a:t>preferences</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 </a:t>
            </a:r>
            <a:r>
              <a:rPr lang="en-US" sz="1350" dirty="0">
                <a:solidFill>
                  <a:srgbClr val="0000FF"/>
                </a:solidFill>
                <a:latin typeface="Courier New" panose="02070309020205020404" pitchFamily="49" charset="0"/>
              </a:rPr>
              <a:t>0</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br>
              <a:rPr lang="en-US" sz="1350" dirty="0">
                <a:solidFill>
                  <a:srgbClr val="000000"/>
                </a:solidFill>
                <a:latin typeface="Courier New" panose="02070309020205020404" pitchFamily="49" charset="0"/>
              </a:rPr>
            </a:b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$timeout(()=&gt;{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detailGridTotal</a:t>
            </a:r>
            <a:r>
              <a:rPr lang="en-US" sz="1350" b="1" dirty="0">
                <a:solidFill>
                  <a:srgbClr val="660E7A"/>
                </a:solidFill>
                <a:latin typeface="Courier New" panose="02070309020205020404" pitchFamily="49" charset="0"/>
              </a:rPr>
              <a:t> </a:t>
            </a: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total</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detailGridData</a:t>
            </a:r>
            <a:r>
              <a:rPr lang="en-US" sz="1350" b="1" dirty="0">
                <a:solidFill>
                  <a:srgbClr val="660E7A"/>
                </a:solidFill>
                <a:latin typeface="Courier New" panose="02070309020205020404" pitchFamily="49" charset="0"/>
              </a:rPr>
              <a:t>  </a:t>
            </a:r>
            <a:r>
              <a:rPr lang="en-US" sz="1350" dirty="0">
                <a:solidFill>
                  <a:srgbClr val="000000"/>
                </a:solidFill>
                <a:latin typeface="Courier New" panose="02070309020205020404" pitchFamily="49" charset="0"/>
              </a:rPr>
              <a:t>= </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data</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 </a:t>
            </a:r>
            <a:r>
              <a:rPr lang="en-US" sz="1350" dirty="0">
                <a:solidFill>
                  <a:srgbClr val="0000FF"/>
                </a:solidFill>
                <a:latin typeface="Courier New" panose="02070309020205020404" pitchFamily="49" charset="0"/>
              </a:rPr>
              <a:t>0</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br>
              <a:rPr lang="en-US" sz="1350" dirty="0">
                <a:solidFill>
                  <a:srgbClr val="000000"/>
                </a:solidFill>
                <a:latin typeface="Courier New" panose="02070309020205020404" pitchFamily="49" charset="0"/>
              </a:rPr>
            </a:b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i="1" dirty="0">
                <a:solidFill>
                  <a:srgbClr val="808080"/>
                </a:solidFill>
                <a:latin typeface="Courier New" panose="02070309020205020404" pitchFamily="49" charset="0"/>
              </a:rPr>
              <a:t>// $</a:t>
            </a:r>
            <a:r>
              <a:rPr lang="en-US" sz="1350" i="1" dirty="0" err="1">
                <a:solidFill>
                  <a:srgbClr val="808080"/>
                </a:solidFill>
                <a:latin typeface="Courier New" panose="02070309020205020404" pitchFamily="49" charset="0"/>
              </a:rPr>
              <a:t>scope.reporting.detailMetadata</a:t>
            </a:r>
            <a:r>
              <a:rPr lang="en-US" sz="1350" i="1" dirty="0">
                <a:solidFill>
                  <a:srgbClr val="808080"/>
                </a:solidFill>
                <a:latin typeface="Courier New" panose="02070309020205020404" pitchFamily="49" charset="0"/>
              </a:rPr>
              <a:t> = </a:t>
            </a:r>
            <a:r>
              <a:rPr lang="en-US" sz="1350" i="1" dirty="0" err="1">
                <a:solidFill>
                  <a:srgbClr val="808080"/>
                </a:solidFill>
                <a:latin typeface="Courier New" panose="02070309020205020404" pitchFamily="49" charset="0"/>
              </a:rPr>
              <a:t>res.payload.metadata</a:t>
            </a:r>
            <a:r>
              <a:rPr lang="en-US" sz="1350" i="1" dirty="0">
                <a:solidFill>
                  <a:srgbClr val="808080"/>
                </a:solidFill>
                <a:latin typeface="Courier New" panose="02070309020205020404" pitchFamily="49" charset="0"/>
              </a:rPr>
              <a:t>;</a:t>
            </a:r>
            <a:br>
              <a:rPr lang="en-US" sz="1350" i="1" dirty="0">
                <a:solidFill>
                  <a:srgbClr val="808080"/>
                </a:solidFill>
                <a:latin typeface="Courier New" panose="02070309020205020404" pitchFamily="49" charset="0"/>
              </a:rPr>
            </a:br>
            <a:r>
              <a:rPr lang="en-US" sz="1350" i="1" dirty="0">
                <a:solidFill>
                  <a:srgbClr val="808080"/>
                </a:solidFill>
                <a:latin typeface="Courier New" panose="02070309020205020404" pitchFamily="49" charset="0"/>
              </a:rPr>
              <a:t>  </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scope.</a:t>
            </a:r>
            <a:r>
              <a:rPr lang="en-US" sz="1350" b="1" dirty="0" err="1">
                <a:solidFill>
                  <a:srgbClr val="660E7A"/>
                </a:solidFill>
                <a:latin typeface="Courier New" panose="02070309020205020404" pitchFamily="49" charset="0"/>
              </a:rPr>
              <a:t>reporting</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detailMetadata</a:t>
            </a:r>
            <a:r>
              <a:rPr lang="en-US" sz="1350" b="1" dirty="0">
                <a:solidFill>
                  <a:srgbClr val="660E7A"/>
                </a:solidFill>
                <a:latin typeface="Courier New" panose="02070309020205020404" pitchFamily="49" charset="0"/>
              </a:rPr>
              <a:t> </a:t>
            </a:r>
            <a:r>
              <a:rPr lang="en-US" sz="1350" dirty="0">
                <a:solidFill>
                  <a:srgbClr val="000000"/>
                </a:solidFill>
                <a:latin typeface="Courier New" panose="02070309020205020404" pitchFamily="49" charset="0"/>
              </a:rPr>
              <a:t>= </a:t>
            </a:r>
            <a:r>
              <a:rPr lang="en-US" sz="1350" i="1" dirty="0" err="1">
                <a:solidFill>
                  <a:srgbClr val="000000"/>
                </a:solidFill>
                <a:latin typeface="Courier New" panose="02070309020205020404" pitchFamily="49" charset="0"/>
              </a:rPr>
              <a:t>metadataMergeTiming</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metadata</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i="1" dirty="0" err="1">
                <a:solidFill>
                  <a:srgbClr val="000000"/>
                </a:solidFill>
                <a:latin typeface="Courier New" panose="02070309020205020404" pitchFamily="49" charset="0"/>
              </a:rPr>
              <a:t>metadataFinalize</a:t>
            </a:r>
            <a:r>
              <a:rPr lang="en-US" sz="1350" dirty="0">
                <a:solidFill>
                  <a:srgbClr val="000000"/>
                </a:solidFill>
                <a:latin typeface="Courier New" panose="02070309020205020404" pitchFamily="49" charset="0"/>
              </a:rPr>
              <a:t>(</a:t>
            </a:r>
            <a:r>
              <a:rPr lang="en-US" sz="1350" dirty="0" err="1">
                <a:solidFill>
                  <a:srgbClr val="000000"/>
                </a:solidFill>
                <a:latin typeface="Courier New" panose="02070309020205020404" pitchFamily="49" charset="0"/>
              </a:rPr>
              <a:t>res.</a:t>
            </a:r>
            <a:r>
              <a:rPr lang="en-US" sz="1350" b="1" dirty="0" err="1">
                <a:solidFill>
                  <a:srgbClr val="660E7A"/>
                </a:solidFill>
                <a:latin typeface="Courier New" panose="02070309020205020404" pitchFamily="49" charset="0"/>
              </a:rPr>
              <a:t>payload</a:t>
            </a:r>
            <a:r>
              <a:rPr lang="en-US" sz="1350" dirty="0" err="1">
                <a:solidFill>
                  <a:srgbClr val="000000"/>
                </a:solidFill>
                <a:latin typeface="Courier New" panose="02070309020205020404" pitchFamily="49" charset="0"/>
              </a:rPr>
              <a:t>.</a:t>
            </a:r>
            <a:r>
              <a:rPr lang="en-US" sz="1350" b="1" dirty="0" err="1">
                <a:solidFill>
                  <a:srgbClr val="660E7A"/>
                </a:solidFill>
                <a:latin typeface="Courier New" panose="02070309020205020404" pitchFamily="49" charset="0"/>
              </a:rPr>
              <a:t>metadata</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i="1" dirty="0">
                <a:solidFill>
                  <a:srgbClr val="808080"/>
                </a:solidFill>
                <a:latin typeface="Courier New" panose="02070309020205020404" pitchFamily="49" charset="0"/>
              </a:rPr>
              <a:t>// Equivalent of ready detection for reporting-view of main grid</a:t>
            </a:r>
            <a:br>
              <a:rPr lang="en-US" sz="1350" i="1" dirty="0">
                <a:solidFill>
                  <a:srgbClr val="808080"/>
                </a:solidFill>
                <a:latin typeface="Courier New" panose="02070309020205020404" pitchFamily="49" charset="0"/>
              </a:rPr>
            </a:br>
            <a:r>
              <a:rPr lang="en-US" sz="1350" i="1" dirty="0">
                <a:solidFill>
                  <a:srgbClr val="808080"/>
                </a:solidFill>
                <a:latin typeface="Courier New" panose="02070309020205020404" pitchFamily="49" charset="0"/>
              </a:rPr>
              <a:t>  </a:t>
            </a:r>
            <a:r>
              <a:rPr lang="en-US" sz="1350" dirty="0">
                <a:solidFill>
                  <a:srgbClr val="000000"/>
                </a:solidFill>
                <a:latin typeface="Courier New" panose="02070309020205020404" pitchFamily="49" charset="0"/>
              </a:rPr>
              <a:t>$timeout(()=&gt;{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b="1" dirty="0">
                <a:solidFill>
                  <a:srgbClr val="000080"/>
                </a:solidFill>
                <a:latin typeface="Courier New" panose="02070309020205020404" pitchFamily="49" charset="0"/>
              </a:rPr>
              <a:t>if</a:t>
            </a:r>
            <a:r>
              <a:rPr lang="en-US" sz="1350" dirty="0">
                <a:solidFill>
                  <a:srgbClr val="000000"/>
                </a:solidFill>
                <a:latin typeface="Courier New" panose="02070309020205020404" pitchFamily="49" charset="0"/>
              </a:rPr>
              <a:t>( </a:t>
            </a:r>
            <a:r>
              <a:rPr lang="en-US" sz="1350" dirty="0" err="1">
                <a:solidFill>
                  <a:srgbClr val="458383"/>
                </a:solidFill>
                <a:latin typeface="Courier New" panose="02070309020205020404" pitchFamily="49" charset="0"/>
              </a:rPr>
              <a:t>baseReport</a:t>
            </a:r>
            <a:r>
              <a:rPr lang="en-US" sz="1350" dirty="0">
                <a:solidFill>
                  <a:srgbClr val="458383"/>
                </a:solidFill>
                <a:latin typeface="Courier New" panose="02070309020205020404" pitchFamily="49" charset="0"/>
              </a:rPr>
              <a:t> </a:t>
            </a:r>
            <a:r>
              <a:rPr lang="en-US" sz="1350" dirty="0">
                <a:solidFill>
                  <a:srgbClr val="000000"/>
                </a:solidFill>
                <a:latin typeface="Courier New" panose="02070309020205020404" pitchFamily="49" charset="0"/>
              </a:rPr>
              <a:t>&amp;&amp; </a:t>
            </a:r>
            <a:r>
              <a:rPr lang="en-US" sz="1350" dirty="0" err="1">
                <a:solidFill>
                  <a:srgbClr val="458383"/>
                </a:solidFill>
                <a:latin typeface="Courier New" panose="02070309020205020404" pitchFamily="49" charset="0"/>
              </a:rPr>
              <a:t>baseReport</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readyOnDetail</a:t>
            </a:r>
            <a:r>
              <a:rPr lang="en-US" sz="1350" dirty="0">
                <a:solidFill>
                  <a:srgbClr val="7A7A43"/>
                </a:solidFill>
                <a:latin typeface="Courier New" panose="02070309020205020404" pitchFamily="49" charset="0"/>
              </a:rPr>
              <a:t> </a:t>
            </a:r>
            <a:r>
              <a:rPr lang="en-US" sz="1350" dirty="0">
                <a:solidFill>
                  <a:srgbClr val="000000"/>
                </a:solidFill>
                <a:latin typeface="Courier New" panose="02070309020205020404" pitchFamily="49" charset="0"/>
              </a:rPr>
              <a:t>) </a:t>
            </a:r>
            <a:r>
              <a:rPr lang="en-US" sz="1350" dirty="0" err="1">
                <a:solidFill>
                  <a:srgbClr val="458383"/>
                </a:solidFill>
                <a:latin typeface="Courier New" panose="02070309020205020404" pitchFamily="49" charset="0"/>
              </a:rPr>
              <a:t>baseReport</a:t>
            </a:r>
            <a:r>
              <a:rPr lang="en-US" sz="1350" dirty="0" err="1">
                <a:solidFill>
                  <a:srgbClr val="000000"/>
                </a:solidFill>
                <a:latin typeface="Courier New" panose="02070309020205020404" pitchFamily="49" charset="0"/>
              </a:rPr>
              <a:t>.</a:t>
            </a:r>
            <a:r>
              <a:rPr lang="en-US" sz="1350" dirty="0" err="1">
                <a:solidFill>
                  <a:srgbClr val="7A7A43"/>
                </a:solidFill>
                <a:latin typeface="Courier New" panose="02070309020205020404" pitchFamily="49" charset="0"/>
              </a:rPr>
              <a:t>readyOnDetail</a:t>
            </a:r>
            <a:r>
              <a:rPr lang="en-US" sz="1350" dirty="0">
                <a:solidFill>
                  <a:srgbClr val="000000"/>
                </a:solidFill>
                <a:latin typeface="Courier New" panose="02070309020205020404" pitchFamily="49" charset="0"/>
              </a:rPr>
              <a:t>();</a:t>
            </a:r>
            <a:br>
              <a:rPr lang="en-US" sz="1350" dirty="0">
                <a:solidFill>
                  <a:srgbClr val="000000"/>
                </a:solidFill>
                <a:latin typeface="Courier New" panose="02070309020205020404" pitchFamily="49" charset="0"/>
              </a:rPr>
            </a:br>
            <a:r>
              <a:rPr lang="en-US" sz="1350" dirty="0">
                <a:solidFill>
                  <a:srgbClr val="000000"/>
                </a:solidFill>
                <a:latin typeface="Courier New" panose="02070309020205020404" pitchFamily="49" charset="0"/>
              </a:rPr>
              <a:t>  },</a:t>
            </a:r>
            <a:r>
              <a:rPr lang="en-US" sz="1350" dirty="0">
                <a:solidFill>
                  <a:srgbClr val="0000FF"/>
                </a:solidFill>
                <a:latin typeface="Courier New" panose="02070309020205020404" pitchFamily="49" charset="0"/>
              </a:rPr>
              <a:t>0</a:t>
            </a:r>
            <a:r>
              <a:rPr lang="en-US" sz="1350" dirty="0">
                <a:solidFill>
                  <a:srgbClr val="000000"/>
                </a:solidFill>
                <a:latin typeface="Courier New" panose="02070309020205020404" pitchFamily="49" charset="0"/>
              </a:rPr>
              <a:t>);</a:t>
            </a:r>
          </a:p>
        </p:txBody>
      </p:sp>
    </p:spTree>
    <p:extLst>
      <p:ext uri="{BB962C8B-B14F-4D97-AF65-F5344CB8AC3E}">
        <p14:creationId xmlns:p14="http://schemas.microsoft.com/office/powerpoint/2010/main" val="2148492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 different path</a:t>
            </a:r>
            <a:br>
              <a:rPr lang="en-US" sz="4400" dirty="0"/>
            </a:br>
            <a:r>
              <a:rPr lang="en-US" dirty="0"/>
              <a:t> </a:t>
            </a:r>
          </a:p>
        </p:txBody>
      </p:sp>
      <p:pic>
        <p:nvPicPr>
          <p:cNvPr id="13" name="Picture 6" descr="http://erisolutions.com/wp-content/uploads/2013/03/ERI-Alternative-Risk.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382" y="1321925"/>
            <a:ext cx="8171996" cy="43849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1925145"/>
      </p:ext>
    </p:extLst>
  </p:cSld>
  <p:clrMapOvr>
    <a:masterClrMapping/>
  </p:clrMapOvr>
</p:sld>
</file>

<file path=ppt/theme/theme1.xml><?xml version="1.0" encoding="utf-8"?>
<a:theme xmlns:a="http://schemas.openxmlformats.org/drawingml/2006/main" name="New Theme">
  <a:themeElements>
    <a:clrScheme name="Liquidnet Colors">
      <a:dk1>
        <a:srgbClr val="475759"/>
      </a:dk1>
      <a:lt1>
        <a:srgbClr val="FFFFFF"/>
      </a:lt1>
      <a:dk2>
        <a:srgbClr val="FF8E39"/>
      </a:dk2>
      <a:lt2>
        <a:srgbClr val="E2293A"/>
      </a:lt2>
      <a:accent1>
        <a:srgbClr val="125082"/>
      </a:accent1>
      <a:accent2>
        <a:srgbClr val="1393D4"/>
      </a:accent2>
      <a:accent3>
        <a:srgbClr val="4ECBC6"/>
      </a:accent3>
      <a:accent4>
        <a:srgbClr val="96D94E"/>
      </a:accent4>
      <a:accent5>
        <a:srgbClr val="1DAA67"/>
      </a:accent5>
      <a:accent6>
        <a:srgbClr val="773483"/>
      </a:accent6>
      <a:hlink>
        <a:srgbClr val="1393D4"/>
      </a:hlink>
      <a:folHlink>
        <a:srgbClr val="125082"/>
      </a:folHlink>
    </a:clrScheme>
    <a:fontScheme name="New Theme">
      <a:majorFont>
        <a:latin typeface="Liquidnet San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Liquidnet San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New Theme">
      <a:fillStyleLst>
        <a:solidFill>
          <a:schemeClr val="phClr"/>
        </a:solidFill>
        <a:solidFill>
          <a:schemeClr val="accent1"/>
        </a:solidFill>
        <a:solidFill>
          <a:schemeClr val="phClr"/>
        </a:solidFill>
      </a:fillStyleLst>
      <a:lnStyleLst>
        <a:ln w="15875" cap="flat" cmpd="sng" algn="ctr">
          <a:solidFill>
            <a:schemeClr val="phClr"/>
          </a:solidFill>
          <a:prstDash val="solid"/>
        </a:ln>
        <a:ln w="15875" cap="rnd" cmpd="sng" algn="ctr">
          <a:solidFill>
            <a:schemeClr val="phClr"/>
          </a:solidFill>
          <a:prstDash val="solid"/>
        </a:ln>
        <a:ln w="15875" cap="rnd" cmpd="sng" algn="ctr">
          <a:solidFill>
            <a:schemeClr val="phClr"/>
          </a:solidFill>
          <a:prstDash val="solid"/>
        </a:ln>
      </a:lnStyleLst>
      <a:effectStyleLst>
        <a:effectStyle>
          <a:effectLst/>
          <a:scene3d>
            <a:camera prst="orthographicFront" fov="0">
              <a:rot lat="0" lon="0" rev="0"/>
            </a:camera>
            <a:lightRig rig="flat" dir="t"/>
          </a:scene3d>
          <a:sp3d prstMaterial="matte">
            <a:bevelT w="0" h="0" prst="relaxedInset"/>
          </a:sp3d>
        </a:effectStyle>
        <a:effectStyle>
          <a:effectLst/>
          <a:scene3d>
            <a:camera prst="orthographicFront" fov="0">
              <a:rot lat="0" lon="0" rev="0"/>
            </a:camera>
            <a:lightRig rig="threePt" dir="tl"/>
          </a:scene3d>
          <a:sp3d>
            <a:bevelT w="0" h="0"/>
          </a:sp3d>
        </a:effectStyle>
        <a:effectStyle>
          <a:effectLst/>
          <a:scene3d>
            <a:camera prst="orthographicFront" fov="0">
              <a:rot lat="0" lon="0" rev="0"/>
            </a:camera>
            <a:lightRig rig="threePt" dir="tl"/>
          </a:scene3d>
          <a:sp3d>
            <a:bevelT w="0" h="0"/>
          </a:sp3d>
        </a:effectStyle>
      </a:effectStyleLst>
      <a:bgFillStyleLst>
        <a:solidFill>
          <a:schemeClr val="lt1">
            <a:lumOff val="100000"/>
          </a:schemeClr>
        </a:solidFill>
        <a:solidFill>
          <a:schemeClr val="lt1"/>
        </a:solidFill>
        <a:solidFill>
          <a:schemeClr val="lt1"/>
        </a:solidFill>
      </a:bgFillStyleLst>
    </a:fmtScheme>
  </a:themeElements>
  <a:objectDefaults>
    <a:spDef>
      <a:spPr>
        <a:solidFill>
          <a:srgbClr val="1393D4"/>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solidFill>
              <a:schemeClr val="accent2"/>
            </a:solidFill>
          </a:defRPr>
        </a:defPPr>
      </a:lstStyle>
      <a:style>
        <a:lnRef idx="1">
          <a:schemeClr val="accent1"/>
        </a:lnRef>
        <a:fillRef idx="3">
          <a:schemeClr val="accent1"/>
        </a:fillRef>
        <a:effectRef idx="2">
          <a:schemeClr val="accent1"/>
        </a:effectRef>
        <a:fontRef idx="minor">
          <a:schemeClr val="lt1"/>
        </a:fontRef>
      </a:style>
    </a:spDef>
    <a:lnDef>
      <a:spPr>
        <a:ln w="19050" cap="flat" cmpd="sng">
          <a:solidFill>
            <a:schemeClr val="accent2"/>
          </a:solidFill>
        </a:ln>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spAutoFit/>
      </a:bodyPr>
      <a:lstStyle>
        <a:defPPr>
          <a:defRPr sz="1600" dirty="0"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Ion</Template>
  <TotalTime>39671</TotalTime>
  <Words>1437</Words>
  <Application>Microsoft Office PowerPoint</Application>
  <PresentationFormat>On-screen Show (4:3)</PresentationFormat>
  <Paragraphs>211</Paragraphs>
  <Slides>21</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Liquidnet Sans</vt:lpstr>
      <vt:lpstr>Courier New</vt:lpstr>
      <vt:lpstr>Liquidnet Sans Pro</vt:lpstr>
      <vt:lpstr>Arial</vt:lpstr>
      <vt:lpstr>Lucida Grande</vt:lpstr>
      <vt:lpstr>Calibri</vt:lpstr>
      <vt:lpstr>New Theme</vt:lpstr>
      <vt:lpstr>PowerPoint Presentation</vt:lpstr>
      <vt:lpstr>What is the Web Platform?</vt:lpstr>
      <vt:lpstr>PowerPoint Presentation</vt:lpstr>
      <vt:lpstr>What Is AngularJS?</vt:lpstr>
      <vt:lpstr>Ideal scenario: independent components</vt:lpstr>
      <vt:lpstr>A Little more complex…</vt:lpstr>
      <vt:lpstr>Difficulties </vt:lpstr>
      <vt:lpstr>PowerPoint Presentation</vt:lpstr>
      <vt:lpstr>Choose a different path  </vt:lpstr>
      <vt:lpstr>PowerPoint Presentation</vt:lpstr>
      <vt:lpstr>What is Redux?</vt:lpstr>
      <vt:lpstr>State</vt:lpstr>
      <vt:lpstr>Action</vt:lpstr>
      <vt:lpstr>Reducer (pure function)</vt:lpstr>
      <vt:lpstr>PowerPoint Presentation</vt:lpstr>
      <vt:lpstr>Three Principles</vt:lpstr>
      <vt:lpstr>Combined Reducers</vt:lpstr>
      <vt:lpstr>Trade-off</vt:lpstr>
      <vt:lpstr>Libraries</vt:lpstr>
      <vt:lpstr>Advantages</vt:lpstr>
      <vt:lpstr>Q &amp; a</vt:lpstr>
    </vt:vector>
  </TitlesOfParts>
  <Company>Marka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Лейбов Евгений</dc:creator>
  <cp:lastModifiedBy>Arun Venkatesh</cp:lastModifiedBy>
  <cp:revision>332</cp:revision>
  <cp:lastPrinted>2016-10-27T19:01:32Z</cp:lastPrinted>
  <dcterms:created xsi:type="dcterms:W3CDTF">2013-04-25T08:21:09Z</dcterms:created>
  <dcterms:modified xsi:type="dcterms:W3CDTF">2017-10-17T14:59:21Z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ies>
</file>

<file path=docProps/thumbnail.jpeg>
</file>